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handoutMasterIdLst>
    <p:handoutMasterId r:id="rId35"/>
  </p:handoutMasterIdLst>
  <p:sldIdLst>
    <p:sldId id="272" r:id="rId2"/>
    <p:sldId id="321" r:id="rId3"/>
    <p:sldId id="273" r:id="rId4"/>
    <p:sldId id="256" r:id="rId5"/>
    <p:sldId id="294" r:id="rId6"/>
    <p:sldId id="296" r:id="rId7"/>
    <p:sldId id="274" r:id="rId8"/>
    <p:sldId id="297" r:id="rId9"/>
    <p:sldId id="299" r:id="rId10"/>
    <p:sldId id="319" r:id="rId11"/>
    <p:sldId id="284" r:id="rId12"/>
    <p:sldId id="300" r:id="rId13"/>
    <p:sldId id="285" r:id="rId14"/>
    <p:sldId id="301" r:id="rId15"/>
    <p:sldId id="316" r:id="rId16"/>
    <p:sldId id="317" r:id="rId17"/>
    <p:sldId id="318" r:id="rId18"/>
    <p:sldId id="286" r:id="rId19"/>
    <p:sldId id="307" r:id="rId20"/>
    <p:sldId id="308" r:id="rId21"/>
    <p:sldId id="287" r:id="rId22"/>
    <p:sldId id="312" r:id="rId23"/>
    <p:sldId id="309" r:id="rId24"/>
    <p:sldId id="310" r:id="rId25"/>
    <p:sldId id="322" r:id="rId26"/>
    <p:sldId id="288" r:id="rId27"/>
    <p:sldId id="313" r:id="rId28"/>
    <p:sldId id="289" r:id="rId29"/>
    <p:sldId id="320" r:id="rId30"/>
    <p:sldId id="315" r:id="rId31"/>
    <p:sldId id="283" r:id="rId32"/>
    <p:sldId id="281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BE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2" autoAdjust="0"/>
    <p:restoredTop sz="89796" autoAdjust="0"/>
  </p:normalViewPr>
  <p:slideViewPr>
    <p:cSldViewPr snapToGrid="0">
      <p:cViewPr varScale="1">
        <p:scale>
          <a:sx n="102" d="100"/>
          <a:sy n="102" d="100"/>
        </p:scale>
        <p:origin x="864" y="1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4" d="100"/>
          <a:sy n="64" d="100"/>
        </p:scale>
        <p:origin x="319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 형근" userId="b35a8b0582ce825d" providerId="LiveId" clId="{5D2B72DD-6BC8-42F6-B19C-384AF340061A}"/>
    <pc:docChg chg="modSld">
      <pc:chgData name="박 형근" userId="b35a8b0582ce825d" providerId="LiveId" clId="{5D2B72DD-6BC8-42F6-B19C-384AF340061A}" dt="2022-11-16T15:26:16.871" v="3" actId="20577"/>
      <pc:docMkLst>
        <pc:docMk/>
      </pc:docMkLst>
      <pc:sldChg chg="modSp mod">
        <pc:chgData name="박 형근" userId="b35a8b0582ce825d" providerId="LiveId" clId="{5D2B72DD-6BC8-42F6-B19C-384AF340061A}" dt="2022-11-16T15:26:16.871" v="3" actId="20577"/>
        <pc:sldMkLst>
          <pc:docMk/>
          <pc:sldMk cId="312763800" sldId="272"/>
        </pc:sldMkLst>
        <pc:spChg chg="mod">
          <ac:chgData name="박 형근" userId="b35a8b0582ce825d" providerId="LiveId" clId="{5D2B72DD-6BC8-42F6-B19C-384AF340061A}" dt="2022-11-16T15:26:16.871" v="3" actId="20577"/>
          <ac:spMkLst>
            <pc:docMk/>
            <pc:sldMk cId="312763800" sldId="272"/>
            <ac:spMk id="2" creationId="{050E78D6-F072-48E7-8270-20EFBDD26F3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A6F7500-EE22-A811-E1CD-231A79A52E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7F09BE2-A5A5-9269-96D8-364C4B4B71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B7FD68-5A3B-4694-8D7E-573F9FE4714C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FE54A14-E71F-E5FF-164C-5C3DB178F7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448568-B046-875C-6E6A-5A9EB7653F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72FD93-BE54-4BEB-9DFE-C4CFC24060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5146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D9A62-EB0A-481E-B566-7C1B325F21FA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FC7D0-B6B7-40D5-8B1D-C7130BF4E5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199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noProof="0" dirty="0">
                <a:latin typeface="+mj-ea"/>
                <a:ea typeface="+mj-ea"/>
              </a:rPr>
              <a:t>안녕하세요</a:t>
            </a:r>
            <a:r>
              <a:rPr lang="en-US" altLang="ko-KR" noProof="0" dirty="0">
                <a:latin typeface="+mj-ea"/>
                <a:ea typeface="+mj-ea"/>
              </a:rPr>
              <a:t>!  </a:t>
            </a:r>
            <a:r>
              <a:rPr lang="ko-KR" altLang="en-US" noProof="0" dirty="0">
                <a:latin typeface="+mj-ea"/>
                <a:ea typeface="+mj-ea"/>
              </a:rPr>
              <a:t>발표를 시작하기에 앞서</a:t>
            </a:r>
            <a:r>
              <a:rPr lang="en-US" altLang="ko-KR" noProof="0" dirty="0">
                <a:latin typeface="+mj-ea"/>
                <a:ea typeface="+mj-ea"/>
              </a:rPr>
              <a:t>, </a:t>
            </a:r>
            <a:r>
              <a:rPr lang="ko-KR" altLang="en-US" noProof="0" dirty="0">
                <a:latin typeface="+mj-ea"/>
                <a:ea typeface="+mj-ea"/>
              </a:rPr>
              <a:t>저희 </a:t>
            </a:r>
            <a:r>
              <a:rPr lang="en-US" altLang="ko-KR" noProof="0" dirty="0">
                <a:latin typeface="+mj-ea"/>
                <a:ea typeface="+mj-ea"/>
              </a:rPr>
              <a:t>3</a:t>
            </a:r>
            <a:r>
              <a:rPr lang="ko-KR" altLang="en-US" noProof="0" dirty="0">
                <a:latin typeface="+mj-ea"/>
                <a:ea typeface="+mj-ea"/>
              </a:rPr>
              <a:t>조의 </a:t>
            </a:r>
            <a:r>
              <a:rPr lang="ko-KR" altLang="en-US" noProof="0" dirty="0" err="1">
                <a:latin typeface="+mj-ea"/>
                <a:ea typeface="+mj-ea"/>
              </a:rPr>
              <a:t>팀명과</a:t>
            </a:r>
            <a:r>
              <a:rPr lang="ko-KR" altLang="en-US" noProof="0" dirty="0">
                <a:latin typeface="+mj-ea"/>
                <a:ea typeface="+mj-ea"/>
              </a:rPr>
              <a:t> 주제를 소개하도록 하겠습니다</a:t>
            </a:r>
            <a:r>
              <a:rPr lang="en-US" altLang="ko-KR" noProof="0" dirty="0">
                <a:latin typeface="+mj-ea"/>
                <a:ea typeface="+mj-ea"/>
              </a:rPr>
              <a:t>. </a:t>
            </a:r>
            <a:r>
              <a:rPr lang="ko-KR" altLang="en-US" noProof="0" dirty="0" err="1">
                <a:latin typeface="+mj-ea"/>
                <a:ea typeface="+mj-ea"/>
              </a:rPr>
              <a:t>팀명은</a:t>
            </a:r>
            <a:r>
              <a:rPr lang="ko-KR" altLang="en-US" noProof="0" dirty="0">
                <a:latin typeface="+mj-ea"/>
                <a:ea typeface="+mj-ea"/>
              </a:rPr>
              <a:t> </a:t>
            </a:r>
            <a:r>
              <a:rPr lang="ko-KR" altLang="en-US" noProof="0" dirty="0" err="1">
                <a:latin typeface="+mj-ea"/>
                <a:ea typeface="+mj-ea"/>
              </a:rPr>
              <a:t>준데렐라의</a:t>
            </a:r>
            <a:r>
              <a:rPr lang="ko-KR" altLang="en-US" noProof="0" dirty="0">
                <a:latin typeface="+mj-ea"/>
                <a:ea typeface="+mj-ea"/>
              </a:rPr>
              <a:t> </a:t>
            </a:r>
            <a:r>
              <a:rPr lang="ko-KR" altLang="en-US" noProof="0" dirty="0" err="1">
                <a:latin typeface="+mj-ea"/>
                <a:ea typeface="+mj-ea"/>
              </a:rPr>
              <a:t>비닐우산이고</a:t>
            </a:r>
            <a:r>
              <a:rPr lang="en-US" altLang="ko-KR" noProof="0" dirty="0">
                <a:latin typeface="+mj-ea"/>
                <a:ea typeface="+mj-ea"/>
              </a:rPr>
              <a:t>, </a:t>
            </a:r>
            <a:r>
              <a:rPr lang="ko-KR" altLang="en-US" noProof="0" dirty="0">
                <a:latin typeface="+mj-ea"/>
                <a:ea typeface="+mj-ea"/>
              </a:rPr>
              <a:t>주제는 지하철 우산 대여 공공 서비스입니다</a:t>
            </a:r>
            <a:r>
              <a:rPr lang="en-US" altLang="ko-KR" noProof="0" dirty="0">
                <a:latin typeface="+mj-ea"/>
                <a:ea typeface="+mj-ea"/>
              </a:rPr>
              <a:t>. </a:t>
            </a:r>
            <a:r>
              <a:rPr lang="ko-KR" altLang="en-US" noProof="0" dirty="0">
                <a:latin typeface="+mj-ea"/>
                <a:ea typeface="+mj-ea"/>
              </a:rPr>
              <a:t>그리고 저는 이번 프로젝트에서 발표를 맡게 된 팀장 서성준이라고 합니다</a:t>
            </a:r>
            <a:r>
              <a:rPr lang="en-US" altLang="ko-KR" noProof="0" dirty="0">
                <a:latin typeface="+mj-ea"/>
                <a:ea typeface="+mj-ea"/>
              </a:rPr>
              <a:t>. </a:t>
            </a:r>
            <a:r>
              <a:rPr lang="ko-KR" altLang="en-US" noProof="0" dirty="0">
                <a:latin typeface="+mj-ea"/>
                <a:ea typeface="+mj-ea"/>
              </a:rPr>
              <a:t>다음으로 저희 팀원을 소개하도록 하겠습니다</a:t>
            </a:r>
            <a:r>
              <a:rPr lang="en-US" altLang="ko-KR" noProof="0" dirty="0">
                <a:latin typeface="+mj-ea"/>
                <a:ea typeface="+mj-ea"/>
              </a:rPr>
              <a:t>. </a:t>
            </a:r>
            <a:r>
              <a:rPr lang="ko-KR" altLang="en-US" noProof="0" dirty="0" err="1">
                <a:latin typeface="+mj-ea"/>
                <a:ea typeface="+mj-ea"/>
              </a:rPr>
              <a:t>백앤드와</a:t>
            </a:r>
            <a:r>
              <a:rPr lang="ko-KR" altLang="en-US" noProof="0" dirty="0">
                <a:latin typeface="+mj-ea"/>
                <a:ea typeface="+mj-ea"/>
              </a:rPr>
              <a:t> </a:t>
            </a:r>
            <a:r>
              <a:rPr lang="en-US" altLang="ko-KR" noProof="0" dirty="0" err="1">
                <a:latin typeface="+mj-ea"/>
                <a:ea typeface="+mj-ea"/>
              </a:rPr>
              <a:t>db</a:t>
            </a:r>
            <a:r>
              <a:rPr lang="ko-KR" altLang="en-US" noProof="0" dirty="0">
                <a:latin typeface="+mj-ea"/>
                <a:ea typeface="+mj-ea"/>
              </a:rPr>
              <a:t>설계를 맡은 곽서연</a:t>
            </a:r>
            <a:r>
              <a:rPr lang="en-US" altLang="ko-KR" noProof="0" dirty="0">
                <a:latin typeface="+mj-ea"/>
                <a:ea typeface="+mj-ea"/>
              </a:rPr>
              <a:t>, </a:t>
            </a:r>
            <a:r>
              <a:rPr lang="ko-KR" altLang="en-US" noProof="0" dirty="0">
                <a:latin typeface="+mj-ea"/>
                <a:ea typeface="+mj-ea"/>
              </a:rPr>
              <a:t>제안서 작성 및 </a:t>
            </a:r>
            <a:r>
              <a:rPr lang="en-US" altLang="ko-KR" noProof="0" dirty="0">
                <a:latin typeface="+mj-ea"/>
                <a:ea typeface="+mj-ea"/>
              </a:rPr>
              <a:t>ppt </a:t>
            </a:r>
            <a:r>
              <a:rPr lang="ko-KR" altLang="en-US" noProof="0" dirty="0">
                <a:latin typeface="+mj-ea"/>
                <a:ea typeface="+mj-ea"/>
              </a:rPr>
              <a:t>자료조사와 제작을 맡은 </a:t>
            </a:r>
            <a:r>
              <a:rPr lang="ko-KR" altLang="en-US" noProof="0" dirty="0" err="1">
                <a:latin typeface="+mj-ea"/>
                <a:ea typeface="+mj-ea"/>
              </a:rPr>
              <a:t>신동건</a:t>
            </a:r>
            <a:r>
              <a:rPr lang="en-US" altLang="ko-KR" noProof="0" dirty="0">
                <a:latin typeface="+mj-ea"/>
                <a:ea typeface="+mj-ea"/>
              </a:rPr>
              <a:t>, </a:t>
            </a:r>
            <a:r>
              <a:rPr lang="ko-KR" altLang="en-US" noProof="0" dirty="0">
                <a:latin typeface="+mj-ea"/>
                <a:ea typeface="+mj-ea"/>
              </a:rPr>
              <a:t>박형근이라고 합니다</a:t>
            </a:r>
            <a:r>
              <a:rPr lang="en-US" altLang="ko-KR" noProof="0" dirty="0">
                <a:latin typeface="+mj-ea"/>
                <a:ea typeface="+mj-ea"/>
              </a:rPr>
              <a:t>. </a:t>
            </a:r>
            <a:r>
              <a:rPr lang="ko-KR" altLang="en-US" noProof="0" dirty="0">
                <a:latin typeface="+mj-ea"/>
                <a:ea typeface="+mj-ea"/>
              </a:rPr>
              <a:t>지금부터 발표를 시작하도록 하겠습니다</a:t>
            </a:r>
            <a:r>
              <a:rPr lang="en-US" altLang="ko-KR" noProof="0" dirty="0">
                <a:latin typeface="+mj-ea"/>
                <a:ea typeface="+mj-ea"/>
              </a:rPr>
              <a:t>.</a:t>
            </a:r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3E965-974B-498D-B360-83DD1F9DEB55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7479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AB3E965-974B-498D-B360-83DD1F9DEB55}" type="slidenum">
              <a:rPr lang="en-US" altLang="ko-KR" smtClean="0"/>
              <a:pPr rtl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3889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AB3E965-974B-498D-B360-83DD1F9DEB55}" type="slidenum">
              <a:rPr lang="en-US" altLang="ko-KR" smtClean="0"/>
              <a:pPr rtl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60451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관리자 </a:t>
            </a:r>
            <a:r>
              <a:rPr lang="en-US" altLang="ko-KR" dirty="0"/>
              <a:t>main</a:t>
            </a:r>
            <a:r>
              <a:rPr lang="ko-KR" altLang="en-US" dirty="0"/>
              <a:t>페이지입니다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3449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288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 </a:t>
            </a:r>
            <a:r>
              <a:rPr lang="ko-KR" altLang="en-US" dirty="0" err="1"/>
              <a:t>메인페이지입니다</a:t>
            </a:r>
            <a:r>
              <a:rPr lang="en-US" altLang="ko-KR" dirty="0"/>
              <a:t>. </a:t>
            </a:r>
            <a:r>
              <a:rPr lang="ko-KR" altLang="en-US" dirty="0"/>
              <a:t>공지사항과 기부현황</a:t>
            </a:r>
            <a:r>
              <a:rPr lang="en-US" altLang="ko-KR" dirty="0"/>
              <a:t> </a:t>
            </a:r>
            <a:r>
              <a:rPr lang="ko-KR" altLang="en-US" dirty="0"/>
              <a:t>그리고 대여와 연장을 할 수 있는 페이지입니다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마이페이지입니다</a:t>
            </a:r>
            <a:r>
              <a:rPr lang="en-US" altLang="ko-KR" dirty="0"/>
              <a:t>. </a:t>
            </a:r>
            <a:r>
              <a:rPr lang="ko-KR" altLang="en-US" dirty="0"/>
              <a:t>해당 사용자의 대여 정보 및 부가 정보를 확인할 수 있는 페이지입니다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141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우산대여 페이지입니다</a:t>
            </a:r>
            <a:r>
              <a:rPr lang="en-US" altLang="ko-KR" dirty="0"/>
              <a:t>. </a:t>
            </a:r>
            <a:r>
              <a:rPr lang="ko-KR" altLang="en-US" dirty="0"/>
              <a:t>사용자가 이용권이나 쿠폰을 선택하고 원하는 지하철역에서 대여 신청을 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신고연장 페이지입니다</a:t>
            </a:r>
            <a:r>
              <a:rPr lang="en-US" altLang="ko-KR" dirty="0"/>
              <a:t>. </a:t>
            </a:r>
            <a:r>
              <a:rPr lang="ko-KR" altLang="en-US" dirty="0"/>
              <a:t>대여 신청이 완료된 사용자가 반납기간을 연장하거나 고장 및 분실 신고를 할 수 있는 페이지입니다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우산리뷰 페이지입니다</a:t>
            </a:r>
            <a:r>
              <a:rPr lang="en-US" altLang="ko-KR" dirty="0"/>
              <a:t>. </a:t>
            </a:r>
            <a:r>
              <a:rPr lang="ko-KR" altLang="en-US" dirty="0"/>
              <a:t>선택한 지하철역의 리뷰를 확인하고 작성할 수 있는 페이지입니다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8147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AB3E965-974B-498D-B360-83DD1F9DEB55}" type="slidenum">
              <a:rPr lang="en-US" altLang="ko-KR" smtClean="0"/>
              <a:pPr rtl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492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고유한 회원 아이디를 통해서 회원정보와 리뷰 테이블을 연결했습니다</a:t>
            </a:r>
            <a:r>
              <a:rPr lang="en-US" altLang="ko-KR" dirty="0"/>
              <a:t>.  </a:t>
            </a:r>
            <a:r>
              <a:rPr lang="ko-KR" altLang="en-US" dirty="0"/>
              <a:t>우산 테이블에 있는 호선과 지하철역을 다중 기본키로 묶어서 회원정보와 관리자</a:t>
            </a:r>
            <a:r>
              <a:rPr lang="en-US" altLang="ko-KR" dirty="0"/>
              <a:t>, </a:t>
            </a:r>
            <a:r>
              <a:rPr lang="ko-KR" altLang="en-US" dirty="0"/>
              <a:t>리뷰 테이블을 연결했습니다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6370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AB3E965-974B-498D-B360-83DD1F9DEB55}" type="slidenum">
              <a:rPr lang="en-US" altLang="ko-KR" smtClean="0"/>
              <a:pPr rtl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4421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프로젝트를 하면서 가장 많이 사용했던 소스입니다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JDBC </a:t>
            </a:r>
            <a:r>
              <a:rPr lang="ko-KR" altLang="en-US" dirty="0"/>
              <a:t>드라이버를 </a:t>
            </a:r>
            <a:r>
              <a:rPr lang="ko-KR" altLang="en-US" dirty="0" err="1"/>
              <a:t>로딩함으로써</a:t>
            </a:r>
            <a:r>
              <a:rPr lang="ko-KR" altLang="en-US" dirty="0"/>
              <a:t> 자바에서 </a:t>
            </a:r>
            <a:r>
              <a:rPr lang="en-US" altLang="ko-KR" dirty="0"/>
              <a:t>DB</a:t>
            </a:r>
            <a:r>
              <a:rPr lang="ko-KR" altLang="en-US" dirty="0"/>
              <a:t>의 데이터를 사용할 수 있게 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920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7588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연체회원을 처리하는 코드입니다</a:t>
            </a:r>
            <a:r>
              <a:rPr lang="en-US" altLang="ko-KR" dirty="0"/>
              <a:t>. </a:t>
            </a:r>
            <a:r>
              <a:rPr lang="ko-KR" altLang="en-US" dirty="0"/>
              <a:t>반납기간 지난 회원이므로 경고 횟수를 증가시키고 우산을 반납 처리하는 코드입니다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여기 보이시는 이 코드는 회원별로 호선과 지하철역 이름의 세션을 제거해주는 코드인데</a:t>
            </a:r>
            <a:r>
              <a:rPr lang="en-US" altLang="ko-KR" dirty="0"/>
              <a:t>, </a:t>
            </a:r>
            <a:r>
              <a:rPr lang="ko-KR" altLang="en-US" dirty="0"/>
              <a:t>고유한 이름의 세션을 어떻게 부여할까 고민하는데</a:t>
            </a:r>
            <a:r>
              <a:rPr lang="en-US" altLang="ko-KR" dirty="0"/>
              <a:t>,</a:t>
            </a:r>
            <a:r>
              <a:rPr lang="ko-KR" altLang="en-US" dirty="0"/>
              <a:t> 꽤 많은 시간이 걸렸던 것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830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앵커 태그를 활용해서 호선을 클릭했을 때 원하는 위치로 이동하게 한 소스입니다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호선이 페이지의 상단이 아니라 중앙에 보여지게 끔 해야 했기 때문에 적절한 위치를 찾는데 시간이 걸렸던 소스입니다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4339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리뷰입니다</a:t>
            </a:r>
            <a:r>
              <a:rPr lang="en-US" altLang="ko-KR" dirty="0"/>
              <a:t>. </a:t>
            </a:r>
            <a:r>
              <a:rPr lang="ko-KR" altLang="en-US" dirty="0"/>
              <a:t>사용자가 클릭한 리뷰만 볼 수 있게 끔 구현을 했습니다</a:t>
            </a:r>
            <a:r>
              <a:rPr lang="en-US" altLang="ko-KR" dirty="0"/>
              <a:t>. </a:t>
            </a:r>
            <a:r>
              <a:rPr lang="ko-KR" altLang="en-US" dirty="0"/>
              <a:t>행의 번호 값을 저장하고 일치했을 때 출력하는 코드입니다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문제를 해결하고 나서 보니까</a:t>
            </a:r>
            <a:r>
              <a:rPr lang="en-US" altLang="ko-KR" dirty="0"/>
              <a:t>, DB </a:t>
            </a:r>
            <a:r>
              <a:rPr lang="ko-KR" altLang="en-US" dirty="0"/>
              <a:t>설계에서 리뷰 일련번호를 주었으면 쉽게 해결했을 문제였다는 것을 </a:t>
            </a:r>
            <a:r>
              <a:rPr lang="ko-KR" altLang="en-US" dirty="0" err="1"/>
              <a:t>깨달았습니다</a:t>
            </a:r>
            <a:r>
              <a:rPr lang="en-US" altLang="ko-KR" dirty="0"/>
              <a:t>.  </a:t>
            </a:r>
            <a:r>
              <a:rPr lang="ko-KR" altLang="en-US" dirty="0"/>
              <a:t>또한 </a:t>
            </a:r>
            <a:r>
              <a:rPr lang="en-US" altLang="ko-KR" dirty="0"/>
              <a:t>DB</a:t>
            </a:r>
            <a:r>
              <a:rPr lang="ko-KR" altLang="en-US" dirty="0"/>
              <a:t>설계가 얼마나 중요한지를 몸소 느끼게 해줬던 코드입니다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4196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AB3E965-974B-498D-B360-83DD1F9DEB55}" type="slidenum">
              <a:rPr lang="en-US" altLang="ko-KR" smtClean="0"/>
              <a:pPr rtl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78463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AB3E965-974B-498D-B360-83DD1F9DEB55}" type="slidenum">
              <a:rPr lang="en-US" altLang="ko-KR" smtClean="0"/>
              <a:pPr rtl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1066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지하철뿐만</a:t>
            </a:r>
            <a:r>
              <a:rPr lang="ko-KR" altLang="en-US" dirty="0"/>
              <a:t> 아니라 유동인구가 많은 이러한 </a:t>
            </a:r>
            <a:r>
              <a:rPr lang="ko-KR" altLang="en-US" dirty="0" err="1"/>
              <a:t>곳들에도</a:t>
            </a:r>
            <a:r>
              <a:rPr lang="ko-KR" altLang="en-US" dirty="0"/>
              <a:t> 얼마든지 우산대여 서비스를 적용할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동작구의 예상 수익을 보시면</a:t>
            </a:r>
            <a:r>
              <a:rPr lang="en-US" altLang="ko-KR" dirty="0"/>
              <a:t>, </a:t>
            </a:r>
            <a:r>
              <a:rPr lang="ko-KR" altLang="en-US" dirty="0"/>
              <a:t>한달에 </a:t>
            </a:r>
            <a:r>
              <a:rPr lang="ko-KR" altLang="en-US" dirty="0" err="1"/>
              <a:t>비오는</a:t>
            </a:r>
            <a:r>
              <a:rPr lang="ko-KR" altLang="en-US" dirty="0"/>
              <a:t> 날이 </a:t>
            </a:r>
            <a:r>
              <a:rPr lang="en-US" altLang="ko-KR" dirty="0"/>
              <a:t>4</a:t>
            </a:r>
            <a:r>
              <a:rPr lang="ko-KR" altLang="en-US" dirty="0"/>
              <a:t>번 있다 가정하고 </a:t>
            </a:r>
            <a:r>
              <a:rPr lang="ko-KR" altLang="en-US" dirty="0" err="1"/>
              <a:t>비오는</a:t>
            </a:r>
            <a:r>
              <a:rPr lang="ko-KR" altLang="en-US" dirty="0"/>
              <a:t> 날 하루에 사용자가 </a:t>
            </a:r>
            <a:r>
              <a:rPr lang="en-US" altLang="ko-KR" dirty="0"/>
              <a:t>100</a:t>
            </a:r>
            <a:r>
              <a:rPr lang="ko-KR" altLang="en-US" dirty="0"/>
              <a:t>명으로 계산했습니다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가장 저렴한 이용권만 구매한다는 가정하에</a:t>
            </a:r>
            <a:r>
              <a:rPr lang="en-US" altLang="ko-KR" dirty="0"/>
              <a:t>, </a:t>
            </a:r>
            <a:r>
              <a:rPr lang="ko-KR" altLang="en-US" dirty="0"/>
              <a:t>나온 결과이기 때문에</a:t>
            </a:r>
            <a:r>
              <a:rPr lang="en-US" altLang="ko-KR" dirty="0"/>
              <a:t>, </a:t>
            </a:r>
            <a:r>
              <a:rPr lang="ko-KR" altLang="en-US" dirty="0"/>
              <a:t>이 정도 금액보단 수익이 더 </a:t>
            </a:r>
            <a:r>
              <a:rPr lang="ko-KR" altLang="en-US" dirty="0" err="1"/>
              <a:t>높을거라고</a:t>
            </a:r>
            <a:r>
              <a:rPr lang="ko-KR" altLang="en-US" dirty="0"/>
              <a:t> 예상 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9338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3E965-974B-498D-B360-83DD1F9DEB55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52669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AB3E965-974B-498D-B360-83DD1F9DEB55}" type="slidenum">
              <a:rPr lang="en-US" altLang="ko-KR" smtClean="0"/>
              <a:pPr rtl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196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 순서는 다음과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168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AB3E965-974B-498D-B360-83DD1F9DEB55}" type="slidenum">
              <a:rPr lang="en-US" altLang="ko-KR" smtClean="0"/>
              <a:pPr rtl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652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여기 보이시는 이 기사는 갑작스러운 소나기에 따른 시민의 반응과 편의점 물건의 매출 증가에 관련된 기사입니다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변덕스러운 날씨 때문에 자주 우산을 들고 다녀야 하는 불편함이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그리고 예상치 못한 소나기로 인해 비싼 돈을 주고 우산을 사야 하는 경제적 부담도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그렇게 우산을 </a:t>
            </a:r>
            <a:r>
              <a:rPr lang="ko-KR" altLang="en-US" dirty="0" err="1"/>
              <a:t>사다보면</a:t>
            </a:r>
            <a:r>
              <a:rPr lang="en-US" altLang="ko-KR" dirty="0"/>
              <a:t>, </a:t>
            </a:r>
            <a:r>
              <a:rPr lang="ko-KR" altLang="en-US" dirty="0"/>
              <a:t>불필요한 우산이 가정이나 회사에 방치되는 경우가 많이 생깁니다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편의점 우산의 경우</a:t>
            </a:r>
            <a:r>
              <a:rPr lang="en-US" altLang="ko-KR" dirty="0"/>
              <a:t>, </a:t>
            </a:r>
            <a:r>
              <a:rPr lang="ko-KR" altLang="en-US" dirty="0"/>
              <a:t>내구성이 좋지 않아 쉽게 망가지고 버려지는데 반해</a:t>
            </a:r>
            <a:r>
              <a:rPr lang="en-US" altLang="ko-KR" dirty="0"/>
              <a:t>, </a:t>
            </a:r>
            <a:r>
              <a:rPr lang="ko-KR" altLang="en-US" dirty="0"/>
              <a:t>분리배출은 정말 어려운 물품이기 때문에 환경에도 좋지 않습니다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 국립기상과학원의 자료에 따르면 올해처럼 이상기후로 인해 앞으로 비가 더 자주 올 것으로 예상됩니다</a:t>
            </a:r>
            <a:r>
              <a:rPr lang="en-US" altLang="ko-KR" dirty="0"/>
              <a:t>. </a:t>
            </a:r>
            <a:r>
              <a:rPr lang="ko-KR" altLang="en-US" dirty="0"/>
              <a:t>그러므로 저희 우산 대여 서비스를 많은 사람들이 필요로 하게 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890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Tx/>
              <a:buNone/>
            </a:pP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&lt;</a:t>
            </a:r>
            <a:r>
              <a:rPr lang="ko-KR" altLang="en-US" sz="1200" kern="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업브렐라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&gt;</a:t>
            </a:r>
          </a:p>
          <a:p>
            <a:pPr indent="-342900" algn="l"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대여와 반납이 가능 한 장소가 매우 제한적이며 접근성이 낮음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indent="-342900" algn="l"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그 이유는 연세대학교 학생들이 만든 사이트이기 때문에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다른 외부인들이 접하기에는 어렵습니다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indent="-342900" algn="l"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그리고 대여가능한 우산의 개수를 미리 알기 어려우며 반드시 현장에 방문해야 함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indent="-342900" algn="l"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또한 비싼 보증금으로 인한 부담감 역시 적지 않습니다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marL="0" indent="0" algn="l">
              <a:buFontTx/>
              <a:buNone/>
            </a:pP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&lt;</a:t>
            </a:r>
            <a:r>
              <a:rPr lang="ko-KR" altLang="en-US" sz="1200" kern="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따릉이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&gt;</a:t>
            </a:r>
          </a:p>
          <a:p>
            <a:pPr indent="-342900" algn="l"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반면에 유사한 방향성을 가진 </a:t>
            </a:r>
            <a:r>
              <a:rPr lang="ko-KR" altLang="en-US" sz="1200" kern="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따릉이의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경우에는 매우 다양한 곳에서 누구나 이용이 가능하다는 장점이 있습니다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indent="-342900" algn="l"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또한 가격이 저렴하여 소비자가 보다 쉽게 접근할 수 있고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전용 어플을 통해 서비스를 편리하게 이용할 수 있습니다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indent="-342900" algn="l"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이러한 </a:t>
            </a:r>
            <a:r>
              <a:rPr lang="ko-KR" altLang="en-US" sz="1200" kern="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따릉이의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긍정적인 방향성을 저희 프로젝트에도 반영할 필요가 있다고 느꼈습니다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8040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AB3E965-974B-498D-B360-83DD1F9DEB55}" type="slidenum">
              <a:rPr lang="en-US" altLang="ko-KR" smtClean="0"/>
              <a:pPr rtl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9934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&lt;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목표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&gt;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지하철 역마다 </a:t>
            </a:r>
            <a:r>
              <a:rPr lang="ko-KR" altLang="en-US" sz="1200" kern="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 대여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공공 서비스 플랫폼 개발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 기부 시스템을 적용함으로써 우산의 </a:t>
            </a:r>
            <a:r>
              <a:rPr lang="ko-KR" altLang="en-US" sz="1200" kern="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재활용성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을 높이고 </a:t>
            </a:r>
            <a:r>
              <a:rPr lang="ko-KR" altLang="en-US" sz="1200" kern="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환경오염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문제를 개선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시간제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연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월 이용권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연장권을 만들어 </a:t>
            </a:r>
            <a:r>
              <a:rPr lang="ko-KR" altLang="en-US" sz="1200" kern="0" dirty="0"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 대여 이용권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을 판매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주요 기능</a:t>
            </a:r>
            <a:r>
              <a:rPr lang="en-US" altLang="ko-KR" dirty="0"/>
              <a:t>&gt;</a:t>
            </a:r>
          </a:p>
          <a:p>
            <a:pPr marL="342900" indent="-342900">
              <a:buFontTx/>
              <a:buChar char="-"/>
            </a:pPr>
            <a:r>
              <a:rPr lang="ko-KR" altLang="en-US" sz="2600" b="1" kern="0" dirty="0"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 대여 </a:t>
            </a:r>
            <a:r>
              <a:rPr lang="en-US" altLang="ko-KR" sz="2600" b="1" kern="0" dirty="0"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 </a:t>
            </a:r>
            <a:r>
              <a:rPr lang="ko-KR" altLang="en-US" sz="2600" b="1" kern="0" dirty="0"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반납 </a:t>
            </a:r>
            <a:endParaRPr lang="en-US" altLang="ko-KR" sz="2600" b="1" kern="0" dirty="0">
              <a:solidFill>
                <a:srgbClr val="0070C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	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원하는 이용권을 구매한 후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지하철 역을 선택하여 우산을 대여하고 대여한 곳에서 반납 </a:t>
            </a:r>
            <a:endParaRPr lang="en-US" altLang="ko-KR" sz="26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	( ※ 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단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이용권 시간이 끝나기 전에 반납한 경우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다른 곳에서 다시 대여 가능 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)</a:t>
            </a:r>
            <a:endParaRPr lang="ko-KR" altLang="en-US" sz="26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marL="342900" indent="-342900">
              <a:buFontTx/>
              <a:buChar char="-"/>
            </a:pPr>
            <a:endParaRPr lang="ko-KR" altLang="en-US" sz="26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2600" b="1" kern="0" dirty="0"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 기부 </a:t>
            </a:r>
            <a:endParaRPr lang="en-US" altLang="ko-KR" sz="2600" b="1" kern="0" dirty="0">
              <a:solidFill>
                <a:srgbClr val="0070C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lvl="1"/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가정에 있는 남은 우산을 기부하면 우산 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1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개당</a:t>
            </a:r>
            <a:endParaRPr lang="en-US" altLang="ko-KR" sz="26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lvl="1"/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48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시간 이용권 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1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개를 증여</a:t>
            </a:r>
          </a:p>
          <a:p>
            <a:endParaRPr lang="ko-KR" altLang="en-US" sz="26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600" kern="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삼진 아웃 제도 </a:t>
            </a:r>
            <a:endParaRPr lang="en-US" altLang="ko-KR" sz="2600" kern="0" dirty="0">
              <a:solidFill>
                <a:srgbClr val="FF000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lvl="1"/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반납 시간을 지키지 않고 반납했을 경우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경고 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1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회</a:t>
            </a:r>
            <a:endParaRPr lang="en-US" altLang="ko-KR" sz="26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lvl="1"/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(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※  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경고 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3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번이 됐을 때 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1</a:t>
            </a:r>
            <a:r>
              <a:rPr lang="ko-KR" altLang="en-US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년간 대여 금지 </a:t>
            </a:r>
            <a:r>
              <a:rPr lang="en-US" altLang="ko-KR" sz="26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)</a:t>
            </a:r>
            <a:endParaRPr lang="ko-KR" altLang="en-US" sz="26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547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FC7D0-B6B7-40D5-8B1D-C7130BF4E5F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568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619BE21B-99A0-486B-BF02-F4E945829A4A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  <p:cxnSp>
        <p:nvCxnSpPr>
          <p:cNvPr id="13" name="직선 연결선(S)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4071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B40CF4-C295-4F4E-AF01-0C0E716B5A83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734959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B65362-0CCB-4DB1-9BEA-2A7F6E307D96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  <p:cxnSp>
        <p:nvCxnSpPr>
          <p:cNvPr id="8" name="직선 연결선(S)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924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17550A-B93A-4D6B-925E-812D83B0460E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882281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7837EB-0FA9-4CED-8C29-08BCCD0F0AF8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  <p:cxnSp>
        <p:nvCxnSpPr>
          <p:cNvPr id="8" name="직선 연결선(S)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(S)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80391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CFB869-0ADF-40EA-AE8D-993EA940957E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48767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84E0CE8-7C97-433C-A7FF-FE03B949F4B7}" type="datetime1">
              <a:rPr lang="ko-KR" altLang="en-US" noProof="0" smtClean="0"/>
              <a:pPr/>
              <a:t>2022-11-17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
              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765637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12191998" cy="1157054"/>
          </a:xfrm>
        </p:spPr>
        <p:txBody>
          <a:bodyPr rtlCol="0">
            <a:normAutofit/>
          </a:bodyPr>
          <a:lstStyle>
            <a:lvl1pPr>
              <a:defRPr sz="4800" b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9CC8E5-4311-4F80-AEE3-CB45FB182EE0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7139D7BC-A8D6-9456-1097-79E689036552}"/>
              </a:ext>
            </a:extLst>
          </p:cNvPr>
          <p:cNvSpPr txBox="1">
            <a:spLocks/>
          </p:cNvSpPr>
          <p:nvPr userDrawn="1"/>
        </p:nvSpPr>
        <p:spPr>
          <a:xfrm>
            <a:off x="0" y="1055454"/>
            <a:ext cx="12191998" cy="12088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0" tIns="45720" rIns="180000" bIns="45720" rtlCol="0" anchor="ctr">
            <a:normAutofit fontScale="25000" lnSpcReduction="20000"/>
          </a:bodyPr>
          <a:lstStyle>
            <a:lvl1pPr algn="l" defTabSz="914400" rtl="0" eaLnBrk="1" latinLnBrk="1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endParaRPr lang="ko-KR" altLang="en-US" sz="7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931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7E23A0-5BEE-4846-A1CB-C6D49365BA35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17435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1ABB09-BAC3-4E52-8617-821F21385714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78783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6F7FEF-A7BE-4FB6-BD7D-DF0BC9F3B242}" type="datetime1">
              <a:rPr lang="ko-KR" altLang="en-US" noProof="0" smtClean="0"/>
              <a:pPr rtl="0"/>
              <a:t>2022-11-17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
              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  <p:cxnSp>
        <p:nvCxnSpPr>
          <p:cNvPr id="8" name="직선 연결선(S)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871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EA108E6-A979-4131-9649-B2D76F374897}" type="datetime1">
              <a:rPr lang="ko-KR" altLang="en-US" noProof="0" smtClean="0"/>
              <a:pPr/>
              <a:t>2022-11-17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
              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8" name="직선 연결선(S)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8314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26517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44805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59436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77724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91440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2E2B21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4358" y="1670472"/>
            <a:ext cx="7164674" cy="3517053"/>
          </a:xfrm>
          <a:prstGeom prst="rect">
            <a:avLst/>
          </a:prstGeom>
        </p:spPr>
        <p:txBody>
          <a:bodyPr lIns="0" rIns="180000" rtlCol="0">
            <a:noAutofit/>
          </a:bodyPr>
          <a:lstStyle/>
          <a:p>
            <a:pPr algn="ctr"/>
            <a:br>
              <a:rPr lang="en-US" altLang="ko-KR" sz="7200" kern="0" spc="0" dirty="0">
                <a:solidFill>
                  <a:schemeClr val="tx1"/>
                </a:solidFill>
                <a:effectLst/>
                <a:latin typeface="이서윤체" panose="02010600000101010101" pitchFamily="2" charset="-127"/>
                <a:ea typeface="이서윤체" panose="02010600000101010101" pitchFamily="2" charset="-127"/>
              </a:rPr>
            </a:br>
            <a:r>
              <a:rPr lang="ko-KR" altLang="en-US" sz="66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‘</a:t>
            </a:r>
            <a:r>
              <a:rPr lang="ko-KR" altLang="en-US" sz="6600" b="1" kern="0" spc="0" dirty="0" err="1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준’데렐라의</a:t>
            </a:r>
            <a:r>
              <a:rPr lang="ko-KR" altLang="en-US" sz="66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 </a:t>
            </a:r>
            <a:br>
              <a:rPr lang="en-US" altLang="ko-KR" sz="8800" b="1" kern="0" spc="0" dirty="0">
                <a:solidFill>
                  <a:schemeClr val="tx1"/>
                </a:solidFill>
                <a:effectLst/>
                <a:latin typeface="이서윤체" panose="02010600000101010101" pitchFamily="2" charset="-127"/>
                <a:ea typeface="이서윤체" panose="02010600000101010101" pitchFamily="2" charset="-127"/>
              </a:rPr>
            </a:br>
            <a:r>
              <a:rPr lang="ko-KR" altLang="en-US" sz="66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비닐 우산</a:t>
            </a:r>
            <a:br>
              <a:rPr lang="ko-KR" altLang="en-US" sz="2400" kern="0" spc="0" dirty="0">
                <a:solidFill>
                  <a:schemeClr val="tx1"/>
                </a:solidFill>
                <a:effectLst/>
                <a:latin typeface="한컴바탕"/>
              </a:rPr>
            </a:br>
            <a:endParaRPr lang="ko-KR" altLang="en-US" sz="8800" b="1" dirty="0">
              <a:solidFill>
                <a:schemeClr val="tx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9607" y="1076622"/>
            <a:ext cx="4052394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en-US" altLang="ko-KR" sz="2400" kern="0" dirty="0"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   </a:t>
            </a:r>
            <a:r>
              <a:rPr lang="ko-KR" altLang="en-US" sz="32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지하철 우산 대여</a:t>
            </a:r>
            <a:endParaRPr lang="en-US" altLang="ko-KR" sz="3200" b="1" kern="0" cap="all" dirty="0">
              <a:ln w="12700">
                <a:solidFill>
                  <a:schemeClr val="bg1"/>
                </a:solidFill>
              </a:ln>
              <a:solidFill>
                <a:schemeClr val="tx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rtl="0"/>
            <a:r>
              <a:rPr lang="en-US" altLang="ko-KR" sz="3200" b="1" kern="0" dirty="0"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	      </a:t>
            </a:r>
            <a:r>
              <a:rPr lang="ko-KR" altLang="en-US" sz="32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공공</a:t>
            </a:r>
            <a:r>
              <a:rPr lang="ko-KR" altLang="en-US" sz="3200" b="1" kern="0" dirty="0"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32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서비스</a:t>
            </a:r>
            <a:endParaRPr lang="en-US" altLang="ko-KR" sz="3200" b="1" kern="0" cap="all" dirty="0">
              <a:ln w="12700">
                <a:solidFill>
                  <a:schemeClr val="bg1"/>
                </a:solidFill>
              </a:ln>
              <a:solidFill>
                <a:schemeClr val="tx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rtl="0"/>
            <a:endParaRPr lang="en-US" altLang="ko-KR" sz="2400" b="1" kern="0" dirty="0">
              <a:solidFill>
                <a:schemeClr val="tx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rtl="0"/>
            <a:endParaRPr lang="en-US" altLang="ko-KR" sz="2400" b="1" kern="0" dirty="0">
              <a:solidFill>
                <a:schemeClr val="tx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rtl="0"/>
            <a:endParaRPr lang="en-US" altLang="ko-KR" sz="2400" b="1" kern="0" dirty="0">
              <a:solidFill>
                <a:schemeClr val="tx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algn="ctr" rtl="0"/>
            <a:r>
              <a:rPr lang="en-US" altLang="ko-KR" sz="44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                    3</a:t>
            </a:r>
            <a:r>
              <a:rPr lang="ko-KR" altLang="en-US" sz="44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조</a:t>
            </a:r>
            <a:endParaRPr lang="en-US" altLang="ko-KR" sz="4400" b="1" kern="0" cap="all" dirty="0">
              <a:ln w="12700">
                <a:solidFill>
                  <a:schemeClr val="bg1"/>
                </a:solidFill>
              </a:ln>
              <a:solidFill>
                <a:schemeClr val="tx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rtl="0"/>
            <a:r>
              <a:rPr lang="ko-KR" altLang="en-US" sz="28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endParaRPr lang="en-US" altLang="ko-KR" sz="2800" b="1" kern="0" cap="all" dirty="0">
              <a:ln w="12700">
                <a:solidFill>
                  <a:schemeClr val="bg1"/>
                </a:solidFill>
              </a:ln>
              <a:solidFill>
                <a:schemeClr val="tx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rtl="0"/>
            <a:r>
              <a:rPr lang="ko-KR" altLang="en-US" sz="28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  발표</a:t>
            </a:r>
            <a:r>
              <a:rPr lang="en-US" altLang="ko-KR" sz="28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: </a:t>
            </a:r>
            <a:r>
              <a:rPr lang="ko-KR" altLang="en-US" sz="2800" b="1" kern="0" cap="all" dirty="0">
                <a:ln w="12700">
                  <a:solidFill>
                    <a:schemeClr val="bg1"/>
                  </a:solidFill>
                </a:ln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서성준</a:t>
            </a:r>
            <a:endParaRPr lang="en-US" altLang="ko-KR" sz="2800" b="1" kern="0" cap="all" dirty="0">
              <a:ln w="12700">
                <a:solidFill>
                  <a:schemeClr val="bg1"/>
                </a:solidFill>
              </a:ln>
              <a:solidFill>
                <a:srgbClr val="FF000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rtl="0"/>
            <a:r>
              <a:rPr lang="ko-KR" altLang="en-US" sz="28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  제작</a:t>
            </a:r>
            <a:r>
              <a:rPr lang="en-US" altLang="ko-KR" sz="2800" b="1" kern="0" cap="all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: </a:t>
            </a:r>
            <a:r>
              <a:rPr lang="ko-KR" altLang="en-US" sz="2800" b="1" kern="0" cap="all" dirty="0">
                <a:ln w="12700">
                  <a:solidFill>
                    <a:schemeClr val="bg1"/>
                  </a:solidFill>
                </a:ln>
                <a:solidFill>
                  <a:srgbClr val="FDAF13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곽서연</a:t>
            </a:r>
            <a:r>
              <a:rPr lang="en-US" altLang="ko-KR" sz="2800" b="1" kern="0" cap="all" dirty="0">
                <a:ln w="12700">
                  <a:solidFill>
                    <a:schemeClr val="bg1"/>
                  </a:solidFill>
                </a:ln>
                <a:solidFill>
                  <a:srgbClr val="FDAF13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2800" b="1" kern="0" cap="all" dirty="0" err="1">
                <a:ln w="12700">
                  <a:solidFill>
                    <a:schemeClr val="bg1"/>
                  </a:solidFill>
                </a:ln>
                <a:solidFill>
                  <a:srgbClr val="FDAF13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신동건</a:t>
            </a:r>
            <a:r>
              <a:rPr lang="en-US" altLang="ko-KR" sz="2800" b="1" kern="0" cap="all" dirty="0">
                <a:ln w="12700">
                  <a:solidFill>
                    <a:schemeClr val="bg1"/>
                  </a:solidFill>
                </a:ln>
                <a:solidFill>
                  <a:srgbClr val="FDAF13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2800" b="1" kern="0" cap="all" dirty="0">
                <a:ln w="12700">
                  <a:solidFill>
                    <a:schemeClr val="bg1"/>
                  </a:solidFill>
                </a:ln>
                <a:solidFill>
                  <a:srgbClr val="FDAF13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박형근 </a:t>
            </a:r>
            <a:endParaRPr lang="en-US" altLang="ko-KR" sz="2800" b="1" kern="0" cap="all" dirty="0">
              <a:ln w="12700">
                <a:solidFill>
                  <a:schemeClr val="bg1"/>
                </a:solidFill>
              </a:ln>
              <a:solidFill>
                <a:srgbClr val="FDAF13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3B46ADF-3E1A-49C3-0862-886045C872C8}"/>
              </a:ext>
            </a:extLst>
          </p:cNvPr>
          <p:cNvCxnSpPr/>
          <p:nvPr/>
        </p:nvCxnSpPr>
        <p:spPr>
          <a:xfrm>
            <a:off x="8139605" y="5029200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E63B7A7-4DD0-196F-EB88-443C5A11E67A}"/>
              </a:ext>
            </a:extLst>
          </p:cNvPr>
          <p:cNvCxnSpPr>
            <a:cxnSpLocks/>
          </p:cNvCxnSpPr>
          <p:nvPr/>
        </p:nvCxnSpPr>
        <p:spPr>
          <a:xfrm>
            <a:off x="8139605" y="5029200"/>
            <a:ext cx="0" cy="914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763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D57CB5-E49B-0231-6A42-2FB601585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2. </a:t>
            </a:r>
            <a:r>
              <a:rPr lang="ko-KR" altLang="en-US" dirty="0"/>
              <a:t>목표 및 주요 기능 </a:t>
            </a:r>
            <a:r>
              <a:rPr lang="en-US" altLang="ko-KR" dirty="0"/>
              <a:t>– </a:t>
            </a:r>
            <a:r>
              <a:rPr lang="ko-KR" altLang="en-US" dirty="0"/>
              <a:t>서비스 흐름도</a:t>
            </a:r>
          </a:p>
        </p:txBody>
      </p:sp>
      <p:pic>
        <p:nvPicPr>
          <p:cNvPr id="39" name="그래픽 38" descr="사용자 단색으로 채워진">
            <a:extLst>
              <a:ext uri="{FF2B5EF4-FFF2-40B4-BE49-F238E27FC236}">
                <a16:creationId xmlns:a16="http://schemas.microsoft.com/office/drawing/2014/main" id="{D7C11543-4722-6D1A-FBAA-3CF618F18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942" y="3599696"/>
            <a:ext cx="1109707" cy="1109707"/>
          </a:xfrm>
          <a:prstGeom prst="rect">
            <a:avLst/>
          </a:prstGeom>
        </p:spPr>
      </p:pic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E2089E87-8486-641E-FA81-E02CA62EE40B}"/>
              </a:ext>
            </a:extLst>
          </p:cNvPr>
          <p:cNvSpPr/>
          <p:nvPr/>
        </p:nvSpPr>
        <p:spPr>
          <a:xfrm>
            <a:off x="1288478" y="3893946"/>
            <a:ext cx="1557196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사용자</a:t>
            </a: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46B2820-D8AF-3DE7-B83C-7C662E58ABA5}"/>
              </a:ext>
            </a:extLst>
          </p:cNvPr>
          <p:cNvCxnSpPr/>
          <p:nvPr/>
        </p:nvCxnSpPr>
        <p:spPr>
          <a:xfrm>
            <a:off x="2841496" y="4172865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2DD107A4-863F-1533-39BA-2B54144BF50F}"/>
              </a:ext>
            </a:extLst>
          </p:cNvPr>
          <p:cNvCxnSpPr>
            <a:cxnSpLocks/>
          </p:cNvCxnSpPr>
          <p:nvPr/>
        </p:nvCxnSpPr>
        <p:spPr>
          <a:xfrm>
            <a:off x="3248402" y="2123205"/>
            <a:ext cx="8733" cy="4118204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사각형: 둥근 모서리 18">
            <a:extLst>
              <a:ext uri="{FF2B5EF4-FFF2-40B4-BE49-F238E27FC236}">
                <a16:creationId xmlns:a16="http://schemas.microsoft.com/office/drawing/2014/main" id="{9A44BDEC-52DC-F23D-DB9E-D2891FA52DDF}"/>
              </a:ext>
            </a:extLst>
          </p:cNvPr>
          <p:cNvSpPr/>
          <p:nvPr/>
        </p:nvSpPr>
        <p:spPr>
          <a:xfrm>
            <a:off x="3645703" y="3894029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연장</a:t>
            </a:r>
            <a:r>
              <a:rPr lang="en-US" altLang="ko-KR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</a:t>
            </a:r>
            <a:r>
              <a:rPr lang="ko-KR" altLang="en-US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신고</a:t>
            </a: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EDE5B492-15CE-B955-983D-4631B44885F7}"/>
              </a:ext>
            </a:extLst>
          </p:cNvPr>
          <p:cNvCxnSpPr/>
          <p:nvPr/>
        </p:nvCxnSpPr>
        <p:spPr>
          <a:xfrm>
            <a:off x="3248403" y="4166499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사각형: 둥근 모서리 18">
            <a:extLst>
              <a:ext uri="{FF2B5EF4-FFF2-40B4-BE49-F238E27FC236}">
                <a16:creationId xmlns:a16="http://schemas.microsoft.com/office/drawing/2014/main" id="{EC3BF93E-BF26-D312-25AF-30E581D8E26E}"/>
              </a:ext>
            </a:extLst>
          </p:cNvPr>
          <p:cNvSpPr/>
          <p:nvPr/>
        </p:nvSpPr>
        <p:spPr>
          <a:xfrm>
            <a:off x="3645703" y="2889283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우산대여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07DB654-6EE8-039C-CBF8-4EA217EA9025}"/>
              </a:ext>
            </a:extLst>
          </p:cNvPr>
          <p:cNvCxnSpPr/>
          <p:nvPr/>
        </p:nvCxnSpPr>
        <p:spPr>
          <a:xfrm>
            <a:off x="3248402" y="3144852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C61B5496-C078-5FCF-3066-DF91ADE4703B}"/>
              </a:ext>
            </a:extLst>
          </p:cNvPr>
          <p:cNvCxnSpPr>
            <a:cxnSpLocks/>
          </p:cNvCxnSpPr>
          <p:nvPr/>
        </p:nvCxnSpPr>
        <p:spPr>
          <a:xfrm>
            <a:off x="5339763" y="2158515"/>
            <a:ext cx="414215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사각형: 둥근 모서리 18">
            <a:extLst>
              <a:ext uri="{FF2B5EF4-FFF2-40B4-BE49-F238E27FC236}">
                <a16:creationId xmlns:a16="http://schemas.microsoft.com/office/drawing/2014/main" id="{42453F98-C6D6-3E40-682B-30F1774ADD82}"/>
              </a:ext>
            </a:extLst>
          </p:cNvPr>
          <p:cNvSpPr/>
          <p:nvPr/>
        </p:nvSpPr>
        <p:spPr>
          <a:xfrm>
            <a:off x="3630141" y="1897911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Main</a:t>
            </a:r>
            <a:endParaRPr lang="ko-KR" altLang="en-US" b="1" dirty="0">
              <a:solidFill>
                <a:srgbClr val="00B0F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EC4BBF9C-08D7-ED43-6BCE-910773D372FD}"/>
              </a:ext>
            </a:extLst>
          </p:cNvPr>
          <p:cNvCxnSpPr/>
          <p:nvPr/>
        </p:nvCxnSpPr>
        <p:spPr>
          <a:xfrm>
            <a:off x="3223235" y="2148372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사각형: 둥근 모서리 18">
            <a:extLst>
              <a:ext uri="{FF2B5EF4-FFF2-40B4-BE49-F238E27FC236}">
                <a16:creationId xmlns:a16="http://schemas.microsoft.com/office/drawing/2014/main" id="{9A79A6E8-E5A5-428F-6896-58A0FD83929B}"/>
              </a:ext>
            </a:extLst>
          </p:cNvPr>
          <p:cNvSpPr/>
          <p:nvPr/>
        </p:nvSpPr>
        <p:spPr>
          <a:xfrm>
            <a:off x="5762367" y="1906300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공지 </a:t>
            </a:r>
            <a:r>
              <a:rPr lang="en-US" altLang="ko-KR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&amp; </a:t>
            </a:r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기부현황</a:t>
            </a:r>
            <a:endParaRPr lang="en-US" altLang="ko-KR" sz="16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3E97FDA-05EE-DBC2-58CB-9A533B625C9C}"/>
              </a:ext>
            </a:extLst>
          </p:cNvPr>
          <p:cNvCxnSpPr>
            <a:cxnSpLocks/>
            <a:stCxn id="52" idx="3"/>
            <a:endCxn id="54" idx="1"/>
          </p:cNvCxnSpPr>
          <p:nvPr/>
        </p:nvCxnSpPr>
        <p:spPr>
          <a:xfrm>
            <a:off x="5370543" y="5188146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사각형: 둥근 모서리 18">
            <a:extLst>
              <a:ext uri="{FF2B5EF4-FFF2-40B4-BE49-F238E27FC236}">
                <a16:creationId xmlns:a16="http://schemas.microsoft.com/office/drawing/2014/main" id="{24DCD6FA-CF6B-578D-46A8-C3CCD9B90890}"/>
              </a:ext>
            </a:extLst>
          </p:cNvPr>
          <p:cNvSpPr/>
          <p:nvPr/>
        </p:nvSpPr>
        <p:spPr>
          <a:xfrm>
            <a:off x="3652532" y="4927542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My Page</a:t>
            </a:r>
            <a:endParaRPr lang="ko-KR" altLang="en-US" b="1" dirty="0">
              <a:solidFill>
                <a:srgbClr val="00B0F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1BF790B8-A524-9100-1867-99BE1E00B59F}"/>
              </a:ext>
            </a:extLst>
          </p:cNvPr>
          <p:cNvCxnSpPr/>
          <p:nvPr/>
        </p:nvCxnSpPr>
        <p:spPr>
          <a:xfrm>
            <a:off x="3263964" y="5188146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사각형: 둥근 모서리 18">
            <a:extLst>
              <a:ext uri="{FF2B5EF4-FFF2-40B4-BE49-F238E27FC236}">
                <a16:creationId xmlns:a16="http://schemas.microsoft.com/office/drawing/2014/main" id="{D6B16180-8F19-0262-FFA4-DB9C5A5BC173}"/>
              </a:ext>
            </a:extLst>
          </p:cNvPr>
          <p:cNvSpPr/>
          <p:nvPr/>
        </p:nvSpPr>
        <p:spPr>
          <a:xfrm>
            <a:off x="5776369" y="4935931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사용자 정보</a:t>
            </a: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A1D855BC-2B1E-4EA0-8CA4-01954A23E7DA}"/>
              </a:ext>
            </a:extLst>
          </p:cNvPr>
          <p:cNvCxnSpPr>
            <a:cxnSpLocks/>
            <a:stCxn id="56" idx="3"/>
            <a:endCxn id="58" idx="1"/>
          </p:cNvCxnSpPr>
          <p:nvPr/>
        </p:nvCxnSpPr>
        <p:spPr>
          <a:xfrm>
            <a:off x="5363714" y="6192892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사각형: 둥근 모서리 18">
            <a:extLst>
              <a:ext uri="{FF2B5EF4-FFF2-40B4-BE49-F238E27FC236}">
                <a16:creationId xmlns:a16="http://schemas.microsoft.com/office/drawing/2014/main" id="{16287120-F09B-2F34-A417-920766D1F61B}"/>
              </a:ext>
            </a:extLst>
          </p:cNvPr>
          <p:cNvSpPr/>
          <p:nvPr/>
        </p:nvSpPr>
        <p:spPr>
          <a:xfrm>
            <a:off x="3645703" y="5932288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우산리뷰</a:t>
            </a:r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192D37ED-75AD-69A3-3025-523CD3C9989B}"/>
              </a:ext>
            </a:extLst>
          </p:cNvPr>
          <p:cNvCxnSpPr/>
          <p:nvPr/>
        </p:nvCxnSpPr>
        <p:spPr>
          <a:xfrm>
            <a:off x="3279526" y="6205404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사각형: 둥근 모서리 18">
            <a:extLst>
              <a:ext uri="{FF2B5EF4-FFF2-40B4-BE49-F238E27FC236}">
                <a16:creationId xmlns:a16="http://schemas.microsoft.com/office/drawing/2014/main" id="{B4C05E08-CA04-94D8-9F9C-6ADF7746F15E}"/>
              </a:ext>
            </a:extLst>
          </p:cNvPr>
          <p:cNvSpPr/>
          <p:nvPr/>
        </p:nvSpPr>
        <p:spPr>
          <a:xfrm>
            <a:off x="5769540" y="5940677"/>
            <a:ext cx="1755964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지하철역 별 리뷰</a:t>
            </a: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E3259738-CA24-0B67-7600-FF743B81B510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5355325" y="3165301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18">
            <a:extLst>
              <a:ext uri="{FF2B5EF4-FFF2-40B4-BE49-F238E27FC236}">
                <a16:creationId xmlns:a16="http://schemas.microsoft.com/office/drawing/2014/main" id="{F8837919-B569-1B54-096B-D892EE72D9DF}"/>
              </a:ext>
            </a:extLst>
          </p:cNvPr>
          <p:cNvSpPr/>
          <p:nvPr/>
        </p:nvSpPr>
        <p:spPr>
          <a:xfrm>
            <a:off x="7902626" y="2924440"/>
            <a:ext cx="2171509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지하철역 선택</a:t>
            </a:r>
          </a:p>
        </p:txBody>
      </p:sp>
      <p:sp>
        <p:nvSpPr>
          <p:cNvPr id="61" name="사각형: 둥근 모서리 18">
            <a:extLst>
              <a:ext uri="{FF2B5EF4-FFF2-40B4-BE49-F238E27FC236}">
                <a16:creationId xmlns:a16="http://schemas.microsoft.com/office/drawing/2014/main" id="{3B8B5C20-0E18-54C5-E52C-CC081462B193}"/>
              </a:ext>
            </a:extLst>
          </p:cNvPr>
          <p:cNvSpPr/>
          <p:nvPr/>
        </p:nvSpPr>
        <p:spPr>
          <a:xfrm>
            <a:off x="5761151" y="2913086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이용권</a:t>
            </a:r>
            <a:r>
              <a:rPr lang="en-US" altLang="ko-KR" sz="160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</a:t>
            </a:r>
            <a:r>
              <a:rPr lang="ko-KR" altLang="en-US" sz="160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쿠폰 선택</a:t>
            </a:r>
          </a:p>
        </p:txBody>
      </p: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7F446F73-2537-D176-FE0C-7223974BF149}"/>
              </a:ext>
            </a:extLst>
          </p:cNvPr>
          <p:cNvCxnSpPr>
            <a:cxnSpLocks/>
          </p:cNvCxnSpPr>
          <p:nvPr/>
        </p:nvCxnSpPr>
        <p:spPr>
          <a:xfrm>
            <a:off x="7463599" y="3183533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20D344A2-93FC-BC26-47A4-DF4968099D7D}"/>
              </a:ext>
            </a:extLst>
          </p:cNvPr>
          <p:cNvCxnSpPr>
            <a:cxnSpLocks/>
          </p:cNvCxnSpPr>
          <p:nvPr/>
        </p:nvCxnSpPr>
        <p:spPr>
          <a:xfrm>
            <a:off x="10075351" y="3183533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사각형: 둥근 모서리 18">
            <a:extLst>
              <a:ext uri="{FF2B5EF4-FFF2-40B4-BE49-F238E27FC236}">
                <a16:creationId xmlns:a16="http://schemas.microsoft.com/office/drawing/2014/main" id="{02C235B6-88D3-EB23-BAFC-9EE4EB08F154}"/>
              </a:ext>
            </a:extLst>
          </p:cNvPr>
          <p:cNvSpPr/>
          <p:nvPr/>
        </p:nvSpPr>
        <p:spPr>
          <a:xfrm>
            <a:off x="10497599" y="2904697"/>
            <a:ext cx="1507237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대여신청</a:t>
            </a: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F2F8690A-C2D4-53B4-188E-83F5C20A2959}"/>
              </a:ext>
            </a:extLst>
          </p:cNvPr>
          <p:cNvCxnSpPr>
            <a:cxnSpLocks/>
            <a:endCxn id="67" idx="1"/>
          </p:cNvCxnSpPr>
          <p:nvPr/>
        </p:nvCxnSpPr>
        <p:spPr>
          <a:xfrm>
            <a:off x="5355325" y="4155212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사각형: 둥근 모서리 18">
            <a:extLst>
              <a:ext uri="{FF2B5EF4-FFF2-40B4-BE49-F238E27FC236}">
                <a16:creationId xmlns:a16="http://schemas.microsoft.com/office/drawing/2014/main" id="{51DA563E-13C8-DD78-E87C-55F65CC155E0}"/>
              </a:ext>
            </a:extLst>
          </p:cNvPr>
          <p:cNvSpPr/>
          <p:nvPr/>
        </p:nvSpPr>
        <p:spPr>
          <a:xfrm>
            <a:off x="7902626" y="3921513"/>
            <a:ext cx="2171509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고장 및 분실 신고</a:t>
            </a:r>
            <a:endParaRPr lang="en-US" altLang="ko-KR" sz="16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algn="ctr"/>
            <a:r>
              <a:rPr lang="ko-KR" altLang="en-US" sz="160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연장권</a:t>
            </a:r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구매 </a:t>
            </a:r>
          </a:p>
        </p:txBody>
      </p:sp>
      <p:sp>
        <p:nvSpPr>
          <p:cNvPr id="67" name="사각형: 둥근 모서리 18">
            <a:extLst>
              <a:ext uri="{FF2B5EF4-FFF2-40B4-BE49-F238E27FC236}">
                <a16:creationId xmlns:a16="http://schemas.microsoft.com/office/drawing/2014/main" id="{A240FB6E-87D8-7A21-508D-AE5EC2AC09B8}"/>
              </a:ext>
            </a:extLst>
          </p:cNvPr>
          <p:cNvSpPr/>
          <p:nvPr/>
        </p:nvSpPr>
        <p:spPr>
          <a:xfrm>
            <a:off x="5761151" y="3902997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대여완료 회원</a:t>
            </a: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44490FE-A0F6-4BD2-9766-8325E107BB5D}"/>
              </a:ext>
            </a:extLst>
          </p:cNvPr>
          <p:cNvCxnSpPr>
            <a:cxnSpLocks/>
          </p:cNvCxnSpPr>
          <p:nvPr/>
        </p:nvCxnSpPr>
        <p:spPr>
          <a:xfrm>
            <a:off x="7463599" y="4173444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B7174FCD-6E38-2C0D-07F6-ACF9AD2778AD}"/>
              </a:ext>
            </a:extLst>
          </p:cNvPr>
          <p:cNvCxnSpPr>
            <a:cxnSpLocks/>
          </p:cNvCxnSpPr>
          <p:nvPr/>
        </p:nvCxnSpPr>
        <p:spPr>
          <a:xfrm>
            <a:off x="10075351" y="4173444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모서리 18">
            <a:extLst>
              <a:ext uri="{FF2B5EF4-FFF2-40B4-BE49-F238E27FC236}">
                <a16:creationId xmlns:a16="http://schemas.microsoft.com/office/drawing/2014/main" id="{4AB0FC77-FED4-EA49-DB1D-7A8085D489BE}"/>
              </a:ext>
            </a:extLst>
          </p:cNvPr>
          <p:cNvSpPr/>
          <p:nvPr/>
        </p:nvSpPr>
        <p:spPr>
          <a:xfrm>
            <a:off x="10497599" y="3894608"/>
            <a:ext cx="1507237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신고</a:t>
            </a:r>
            <a:r>
              <a:rPr lang="en-US" altLang="ko-KR" sz="160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</a:t>
            </a:r>
            <a:r>
              <a:rPr lang="ko-KR" altLang="en-US" sz="1600" dirty="0" err="1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연장권</a:t>
            </a:r>
            <a:r>
              <a:rPr lang="ko-KR" altLang="en-US" sz="160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처리</a:t>
            </a:r>
          </a:p>
        </p:txBody>
      </p:sp>
      <p:sp>
        <p:nvSpPr>
          <p:cNvPr id="71" name="사각형: 둥근 모서리 18">
            <a:extLst>
              <a:ext uri="{FF2B5EF4-FFF2-40B4-BE49-F238E27FC236}">
                <a16:creationId xmlns:a16="http://schemas.microsoft.com/office/drawing/2014/main" id="{193B15C8-B9C5-D3E3-926A-B733B204833B}"/>
              </a:ext>
            </a:extLst>
          </p:cNvPr>
          <p:cNvSpPr/>
          <p:nvPr/>
        </p:nvSpPr>
        <p:spPr>
          <a:xfrm>
            <a:off x="7902626" y="5932288"/>
            <a:ext cx="2171509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리뷰 열람 </a:t>
            </a:r>
            <a:r>
              <a:rPr lang="en-US" altLang="ko-KR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 </a:t>
            </a:r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작성</a:t>
            </a: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785FE818-10CB-BA99-16C1-2FEE779D3824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7536472" y="6192892"/>
            <a:ext cx="366154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71B72B56-1E3D-74B6-903F-81564857CE6E}"/>
              </a:ext>
            </a:extLst>
          </p:cNvPr>
          <p:cNvCxnSpPr>
            <a:cxnSpLocks/>
          </p:cNvCxnSpPr>
          <p:nvPr/>
        </p:nvCxnSpPr>
        <p:spPr>
          <a:xfrm>
            <a:off x="10018041" y="6219513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18">
            <a:extLst>
              <a:ext uri="{FF2B5EF4-FFF2-40B4-BE49-F238E27FC236}">
                <a16:creationId xmlns:a16="http://schemas.microsoft.com/office/drawing/2014/main" id="{7F048208-B00D-6C2D-A19E-A749EC6EEA26}"/>
              </a:ext>
            </a:extLst>
          </p:cNvPr>
          <p:cNvSpPr/>
          <p:nvPr/>
        </p:nvSpPr>
        <p:spPr>
          <a:xfrm>
            <a:off x="10440289" y="5940677"/>
            <a:ext cx="1507237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리뷰처리</a:t>
            </a:r>
          </a:p>
        </p:txBody>
      </p:sp>
    </p:spTree>
    <p:extLst>
      <p:ext uri="{BB962C8B-B14F-4D97-AF65-F5344CB8AC3E}">
        <p14:creationId xmlns:p14="http://schemas.microsoft.com/office/powerpoint/2010/main" val="1195855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BCB4AD0B-F7A6-E8FF-DFB6-2672EED6C95C}"/>
              </a:ext>
            </a:extLst>
          </p:cNvPr>
          <p:cNvSpPr/>
          <p:nvPr/>
        </p:nvSpPr>
        <p:spPr>
          <a:xfrm>
            <a:off x="1363980" y="-1"/>
            <a:ext cx="9464040" cy="6857999"/>
          </a:xfrm>
          <a:prstGeom prst="flowChartInputOutput">
            <a:avLst/>
          </a:prstGeom>
          <a:solidFill>
            <a:schemeClr val="bg1">
              <a:alpha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3. </a:t>
            </a:r>
            <a:r>
              <a:rPr lang="ko-KR" altLang="en-US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기술 및 플랫폼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521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E1C8C-2B17-0E22-106F-224281C26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3. </a:t>
            </a:r>
            <a:r>
              <a:rPr lang="ko-KR" altLang="en-US" dirty="0"/>
              <a:t>기술 및 플랫폼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E210D6F-0805-F49F-E5BB-1246E2660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8246" y="4385421"/>
            <a:ext cx="3180253" cy="1671716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BEF9378-D85F-C843-9B0D-6F49E322D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104" y="2302826"/>
            <a:ext cx="3143152" cy="17834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B7726D4-CC8B-7131-ABFB-61320557E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744" y="2302826"/>
            <a:ext cx="2907792" cy="1787044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70EEAF2-DFFF-5211-5FAE-EF36B6F870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3913" y="2299239"/>
            <a:ext cx="3180253" cy="1787044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89DC4EE-C73D-B6AA-AAF1-3D3BB355F8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9770" y="4385421"/>
            <a:ext cx="2753986" cy="167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381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BCB4AD0B-F7A6-E8FF-DFB6-2672EED6C95C}"/>
              </a:ext>
            </a:extLst>
          </p:cNvPr>
          <p:cNvSpPr/>
          <p:nvPr/>
        </p:nvSpPr>
        <p:spPr>
          <a:xfrm>
            <a:off x="1363980" y="-1"/>
            <a:ext cx="9464040" cy="6857999"/>
          </a:xfrm>
          <a:prstGeom prst="flowChartInputOutput">
            <a:avLst/>
          </a:prstGeom>
          <a:solidFill>
            <a:schemeClr val="bg1">
              <a:alpha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4. </a:t>
            </a:r>
            <a:r>
              <a:rPr lang="ko-KR" altLang="en-US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화면 구성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91102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B84CB-E1F0-1DC3-A848-7CC9A29D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4. </a:t>
            </a:r>
            <a:r>
              <a:rPr lang="ko-KR" altLang="en-US" dirty="0"/>
              <a:t>화면 구성 </a:t>
            </a:r>
            <a:r>
              <a:rPr lang="en-US" altLang="ko-KR" dirty="0"/>
              <a:t>(</a:t>
            </a:r>
            <a:r>
              <a:rPr lang="ko-KR" altLang="en-US" dirty="0"/>
              <a:t>관리자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7C5BCD3-90D8-931A-45C5-2A65D0AC9BC6}"/>
              </a:ext>
            </a:extLst>
          </p:cNvPr>
          <p:cNvSpPr/>
          <p:nvPr/>
        </p:nvSpPr>
        <p:spPr>
          <a:xfrm>
            <a:off x="1483249" y="1411196"/>
            <a:ext cx="3192892" cy="57402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관리자 </a:t>
            </a:r>
            <a:r>
              <a:rPr lang="en-US" altLang="ko-KR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main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3E0FE25-16C2-935A-6CE9-418EA3C4358F}"/>
              </a:ext>
            </a:extLst>
          </p:cNvPr>
          <p:cNvSpPr/>
          <p:nvPr/>
        </p:nvSpPr>
        <p:spPr>
          <a:xfrm>
            <a:off x="7515861" y="1401040"/>
            <a:ext cx="3120433" cy="58417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회원 관리 </a:t>
            </a:r>
            <a:r>
              <a:rPr lang="en-US" altLang="ko-KR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 </a:t>
            </a:r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리뷰 열람</a:t>
            </a:r>
            <a:endParaRPr lang="en-US" altLang="ko-KR" sz="2800" b="1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B925D2D-05CD-97E4-4273-8727AAB01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854" y="2307366"/>
            <a:ext cx="3964884" cy="25306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65A0EA9-F399-421F-EC2A-5F1C1A2FA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51" y="2307366"/>
            <a:ext cx="5946648" cy="380189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0F8F283-7CCA-893C-F4E5-AD477BFBD0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854" y="4236089"/>
            <a:ext cx="3964884" cy="2530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246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B84CB-E1F0-1DC3-A848-7CC9A29D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4. </a:t>
            </a:r>
            <a:r>
              <a:rPr lang="ko-KR" altLang="en-US" dirty="0"/>
              <a:t>화면 구성 </a:t>
            </a:r>
            <a:r>
              <a:rPr lang="en-US" altLang="ko-KR" dirty="0"/>
              <a:t>(</a:t>
            </a:r>
            <a:r>
              <a:rPr lang="ko-KR" altLang="en-US" dirty="0"/>
              <a:t>관리자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7C5BCD3-90D8-931A-45C5-2A65D0AC9BC6}"/>
              </a:ext>
            </a:extLst>
          </p:cNvPr>
          <p:cNvSpPr/>
          <p:nvPr/>
        </p:nvSpPr>
        <p:spPr>
          <a:xfrm>
            <a:off x="757595" y="1410420"/>
            <a:ext cx="3192892" cy="57402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대여관리</a:t>
            </a:r>
            <a:endParaRPr lang="en-US" altLang="ko-KR" sz="2800" b="1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3E0FE25-16C2-935A-6CE9-418EA3C4358F}"/>
              </a:ext>
            </a:extLst>
          </p:cNvPr>
          <p:cNvSpPr/>
          <p:nvPr/>
        </p:nvSpPr>
        <p:spPr>
          <a:xfrm>
            <a:off x="8313972" y="1400264"/>
            <a:ext cx="3120433" cy="58417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기부관리</a:t>
            </a:r>
            <a:endParaRPr lang="en-US" altLang="ko-KR" sz="2800" b="1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8783E75-6DA8-6CF1-8DC8-7B40A7C94036}"/>
              </a:ext>
            </a:extLst>
          </p:cNvPr>
          <p:cNvSpPr/>
          <p:nvPr/>
        </p:nvSpPr>
        <p:spPr>
          <a:xfrm>
            <a:off x="4499553" y="1394395"/>
            <a:ext cx="3192892" cy="57402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반납관리</a:t>
            </a:r>
            <a:endParaRPr lang="en-US" altLang="ko-KR" sz="2800" b="1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4C79A4D-61D1-8E79-221C-1D5389090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03" y="2363594"/>
            <a:ext cx="3692676" cy="319931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31D16BF-B4B2-B887-70F8-8094C951B0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9661" y="2363593"/>
            <a:ext cx="3692676" cy="319931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BCF8BD8-3A58-A6D2-218E-F35C39A51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1619" y="2363593"/>
            <a:ext cx="3694076" cy="319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55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B84CB-E1F0-1DC3-A848-7CC9A29D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4. </a:t>
            </a:r>
            <a:r>
              <a:rPr lang="ko-KR" altLang="en-US" dirty="0"/>
              <a:t>화면 구성 </a:t>
            </a:r>
            <a:r>
              <a:rPr lang="en-US" altLang="ko-KR" dirty="0"/>
              <a:t>(</a:t>
            </a:r>
            <a:r>
              <a:rPr lang="ko-KR" altLang="en-US" dirty="0"/>
              <a:t>사용자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7C5BCD3-90D8-931A-45C5-2A65D0AC9BC6}"/>
              </a:ext>
            </a:extLst>
          </p:cNvPr>
          <p:cNvSpPr/>
          <p:nvPr/>
        </p:nvSpPr>
        <p:spPr>
          <a:xfrm>
            <a:off x="1483249" y="1411196"/>
            <a:ext cx="3192892" cy="57402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사용자 </a:t>
            </a:r>
            <a:r>
              <a:rPr lang="en-US" altLang="ko-KR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main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3E0FE25-16C2-935A-6CE9-418EA3C4358F}"/>
              </a:ext>
            </a:extLst>
          </p:cNvPr>
          <p:cNvSpPr/>
          <p:nvPr/>
        </p:nvSpPr>
        <p:spPr>
          <a:xfrm>
            <a:off x="7515861" y="1401040"/>
            <a:ext cx="3120433" cy="58417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My Page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6CEA82-C8AE-F04C-8E45-BD75991B5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78" y="2360006"/>
            <a:ext cx="5894833" cy="347482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06E4BEC-3C7D-487B-9811-CFCEFB50A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891" y="2360006"/>
            <a:ext cx="5894832" cy="347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09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B84CB-E1F0-1DC3-A848-7CC9A29D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4. </a:t>
            </a:r>
            <a:r>
              <a:rPr lang="ko-KR" altLang="en-US" dirty="0"/>
              <a:t>화면 구성 </a:t>
            </a:r>
            <a:r>
              <a:rPr lang="en-US" altLang="ko-KR" dirty="0"/>
              <a:t>(</a:t>
            </a:r>
            <a:r>
              <a:rPr lang="ko-KR" altLang="en-US" dirty="0"/>
              <a:t>사용자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7C5BCD3-90D8-931A-45C5-2A65D0AC9BC6}"/>
              </a:ext>
            </a:extLst>
          </p:cNvPr>
          <p:cNvSpPr/>
          <p:nvPr/>
        </p:nvSpPr>
        <p:spPr>
          <a:xfrm>
            <a:off x="757595" y="1410420"/>
            <a:ext cx="3192892" cy="57402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우산대여</a:t>
            </a:r>
            <a:endParaRPr lang="en-US" altLang="ko-KR" sz="2800" b="1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3E0FE25-16C2-935A-6CE9-418EA3C4358F}"/>
              </a:ext>
            </a:extLst>
          </p:cNvPr>
          <p:cNvSpPr/>
          <p:nvPr/>
        </p:nvSpPr>
        <p:spPr>
          <a:xfrm>
            <a:off x="8313972" y="1400264"/>
            <a:ext cx="3120433" cy="58417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우산리뷰</a:t>
            </a:r>
            <a:endParaRPr lang="en-US" altLang="ko-KR" sz="2800" b="1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8783E75-6DA8-6CF1-8DC8-7B40A7C94036}"/>
              </a:ext>
            </a:extLst>
          </p:cNvPr>
          <p:cNvSpPr/>
          <p:nvPr/>
        </p:nvSpPr>
        <p:spPr>
          <a:xfrm>
            <a:off x="4499553" y="1394395"/>
            <a:ext cx="3192892" cy="57402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신고 </a:t>
            </a:r>
            <a:r>
              <a:rPr lang="en-US" altLang="ko-KR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</a:t>
            </a:r>
            <a:r>
              <a:rPr lang="ko-KR" altLang="en-US" sz="28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연장</a:t>
            </a:r>
            <a:endParaRPr lang="en-US" altLang="ko-KR" sz="2800" b="1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69D344B-AFC1-D0AE-19E6-9E8D40BC7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762" y="2089391"/>
            <a:ext cx="3558264" cy="228021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B815870-ADFE-E4FA-C860-67FEC0A61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762" y="4451596"/>
            <a:ext cx="3558264" cy="22747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1387C1B-C8B1-7622-564E-D9FDCA2A0B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867" y="2089390"/>
            <a:ext cx="3558264" cy="228021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1B580D9-D679-7D4B-02AC-9EC6696A11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6867" y="4449369"/>
            <a:ext cx="3558264" cy="227694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12654E1-4AC0-9E43-9D03-5FA2588B69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95056" y="2089390"/>
            <a:ext cx="3558264" cy="228021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B46079D-2C86-AF3E-7C1A-A89F5B17B4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95056" y="4446105"/>
            <a:ext cx="3558265" cy="228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588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BCB4AD0B-F7A6-E8FF-DFB6-2672EED6C95C}"/>
              </a:ext>
            </a:extLst>
          </p:cNvPr>
          <p:cNvSpPr/>
          <p:nvPr/>
        </p:nvSpPr>
        <p:spPr>
          <a:xfrm>
            <a:off x="1363980" y="-1"/>
            <a:ext cx="9464040" cy="6857999"/>
          </a:xfrm>
          <a:prstGeom prst="flowChartInputOutput">
            <a:avLst/>
          </a:prstGeom>
          <a:solidFill>
            <a:schemeClr val="bg1">
              <a:alpha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5. DB </a:t>
            </a:r>
            <a:r>
              <a:rPr lang="ko-KR" altLang="en-US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설계도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758678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21E79-0191-57BB-CEFB-D7DF09BBE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5. DB </a:t>
            </a:r>
            <a:r>
              <a:rPr lang="ko-KR" altLang="en-US" dirty="0"/>
              <a:t>설계도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B696B25-FD36-15FF-0BF1-9595429CB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677" y="1342663"/>
            <a:ext cx="9398643" cy="540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263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C3FEAC-D49C-72DB-D6D7-C1EA0BFF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</a:t>
            </a:r>
            <a:r>
              <a:rPr lang="ko-KR" altLang="en-US" dirty="0"/>
              <a:t>맡은 역할 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580068E-5DE6-78F4-CB3C-B0C5E840958A}"/>
              </a:ext>
            </a:extLst>
          </p:cNvPr>
          <p:cNvSpPr/>
          <p:nvPr/>
        </p:nvSpPr>
        <p:spPr>
          <a:xfrm>
            <a:off x="995362" y="2798120"/>
            <a:ext cx="2200275" cy="3271083"/>
          </a:xfrm>
          <a:prstGeom prst="roundRect">
            <a:avLst>
              <a:gd name="adj" fmla="val 7570"/>
            </a:avLst>
          </a:prstGeom>
          <a:noFill/>
          <a:ln w="3810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Front-End</a:t>
            </a:r>
          </a:p>
          <a:p>
            <a:pPr algn="ctr"/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Back-End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E074895-3A38-965F-264F-A0C8B2618801}"/>
              </a:ext>
            </a:extLst>
          </p:cNvPr>
          <p:cNvSpPr/>
          <p:nvPr/>
        </p:nvSpPr>
        <p:spPr>
          <a:xfrm>
            <a:off x="995362" y="1560064"/>
            <a:ext cx="2200275" cy="762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서 성 준</a:t>
            </a:r>
            <a:endParaRPr lang="en-US" altLang="ko-KR" sz="2800" b="1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FE9A0F4-DB29-2F01-EDE9-802A392FD20D}"/>
              </a:ext>
            </a:extLst>
          </p:cNvPr>
          <p:cNvSpPr/>
          <p:nvPr/>
        </p:nvSpPr>
        <p:spPr>
          <a:xfrm>
            <a:off x="3662362" y="2798120"/>
            <a:ext cx="2200275" cy="3271083"/>
          </a:xfrm>
          <a:prstGeom prst="roundRect">
            <a:avLst>
              <a:gd name="adj" fmla="val 7570"/>
            </a:avLst>
          </a:prstGeom>
          <a:noFill/>
          <a:ln w="3810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Back-End</a:t>
            </a:r>
          </a:p>
          <a:p>
            <a:pPr algn="ctr"/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DB </a:t>
            </a:r>
            <a:r>
              <a:rPr lang="ko-KR" altLang="en-US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설계</a:t>
            </a:r>
            <a:endParaRPr lang="en-US" altLang="ko-KR" sz="28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BEBC733-804B-EE6A-3468-C2C4C9A47B64}"/>
              </a:ext>
            </a:extLst>
          </p:cNvPr>
          <p:cNvSpPr/>
          <p:nvPr/>
        </p:nvSpPr>
        <p:spPr>
          <a:xfrm>
            <a:off x="3662362" y="1560064"/>
            <a:ext cx="2200275" cy="762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곽 서 연</a:t>
            </a:r>
            <a:endParaRPr lang="en-US" altLang="ko-KR" sz="2800" b="1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7651B35-F47D-63B0-D712-6BB5CA0C98B5}"/>
              </a:ext>
            </a:extLst>
          </p:cNvPr>
          <p:cNvSpPr/>
          <p:nvPr/>
        </p:nvSpPr>
        <p:spPr>
          <a:xfrm>
            <a:off x="6329362" y="2798120"/>
            <a:ext cx="2200275" cy="3271083"/>
          </a:xfrm>
          <a:prstGeom prst="roundRect">
            <a:avLst>
              <a:gd name="adj" fmla="val 7570"/>
            </a:avLst>
          </a:prstGeom>
          <a:noFill/>
          <a:ln w="3810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제안서 작성</a:t>
            </a:r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</a:t>
            </a:r>
          </a:p>
          <a:p>
            <a:pPr algn="ctr"/>
            <a:r>
              <a:rPr lang="ko-KR" altLang="en-US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자료조사</a:t>
            </a:r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</a:t>
            </a:r>
          </a:p>
          <a:p>
            <a:pPr algn="ctr"/>
            <a:r>
              <a:rPr lang="ko-KR" altLang="en-US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ppt </a:t>
            </a:r>
            <a:r>
              <a:rPr lang="ko-KR" altLang="en-US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제작</a:t>
            </a:r>
            <a:endParaRPr lang="en-US" altLang="ko-KR" sz="28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A617BD5-0970-BF1F-2EC7-255B0A233A19}"/>
              </a:ext>
            </a:extLst>
          </p:cNvPr>
          <p:cNvSpPr/>
          <p:nvPr/>
        </p:nvSpPr>
        <p:spPr>
          <a:xfrm>
            <a:off x="6329362" y="1560064"/>
            <a:ext cx="2200275" cy="762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신 동 건</a:t>
            </a:r>
            <a:endParaRPr lang="en-US" altLang="ko-KR" sz="2800" b="1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154CEAD-82BE-61E5-3609-2C4BD585525A}"/>
              </a:ext>
            </a:extLst>
          </p:cNvPr>
          <p:cNvSpPr/>
          <p:nvPr/>
        </p:nvSpPr>
        <p:spPr>
          <a:xfrm>
            <a:off x="8996362" y="2798120"/>
            <a:ext cx="2200275" cy="3271083"/>
          </a:xfrm>
          <a:prstGeom prst="roundRect">
            <a:avLst>
              <a:gd name="adj" fmla="val 7570"/>
            </a:avLst>
          </a:prstGeom>
          <a:noFill/>
          <a:ln w="3810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제안서 작성</a:t>
            </a:r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</a:t>
            </a:r>
          </a:p>
          <a:p>
            <a:pPr algn="ctr"/>
            <a:r>
              <a:rPr lang="ko-KR" altLang="en-US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자료조사</a:t>
            </a:r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</a:t>
            </a:r>
          </a:p>
          <a:p>
            <a:pPr algn="ctr"/>
            <a:r>
              <a:rPr lang="ko-KR" altLang="en-US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en-US" altLang="ko-KR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ppt </a:t>
            </a:r>
            <a:r>
              <a:rPr lang="ko-KR" altLang="en-US" sz="28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제작</a:t>
            </a:r>
            <a:endParaRPr lang="en-US" altLang="ko-KR" sz="28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95FBB46-833E-E42B-BAA5-57CD67BB914C}"/>
              </a:ext>
            </a:extLst>
          </p:cNvPr>
          <p:cNvSpPr/>
          <p:nvPr/>
        </p:nvSpPr>
        <p:spPr>
          <a:xfrm>
            <a:off x="8996362" y="1560064"/>
            <a:ext cx="2200275" cy="762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박 형 근</a:t>
            </a:r>
            <a:endParaRPr lang="en-US" altLang="ko-KR" sz="2800" b="1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5577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7BDCA6-DF31-F880-F56F-B0598BE86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5. DB </a:t>
            </a:r>
            <a:r>
              <a:rPr lang="ko-KR" altLang="en-US" dirty="0"/>
              <a:t>설계도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5572161-F935-F9DE-4F88-67C0E4CA4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945" y="2560320"/>
            <a:ext cx="10318110" cy="4297680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B2DF486-1CA1-052F-3BB0-D82B8A9E86B3}"/>
              </a:ext>
            </a:extLst>
          </p:cNvPr>
          <p:cNvSpPr/>
          <p:nvPr/>
        </p:nvSpPr>
        <p:spPr>
          <a:xfrm>
            <a:off x="1243584" y="1947672"/>
            <a:ext cx="1581912" cy="612648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회원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6F2DBCD-2EDA-5E91-F3BE-F4F0DF31B5C3}"/>
              </a:ext>
            </a:extLst>
          </p:cNvPr>
          <p:cNvSpPr/>
          <p:nvPr/>
        </p:nvSpPr>
        <p:spPr>
          <a:xfrm>
            <a:off x="3758184" y="1947672"/>
            <a:ext cx="1581912" cy="612648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회원정보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34A7ADC-FC86-3E3B-BEB0-5103AAA12BEC}"/>
              </a:ext>
            </a:extLst>
          </p:cNvPr>
          <p:cNvSpPr/>
          <p:nvPr/>
        </p:nvSpPr>
        <p:spPr>
          <a:xfrm>
            <a:off x="6674515" y="1947672"/>
            <a:ext cx="1581912" cy="612648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C9B33F9-E1CF-0988-8864-D1140A7808B6}"/>
              </a:ext>
            </a:extLst>
          </p:cNvPr>
          <p:cNvSpPr/>
          <p:nvPr/>
        </p:nvSpPr>
        <p:spPr>
          <a:xfrm>
            <a:off x="9189115" y="1947672"/>
            <a:ext cx="1581912" cy="612648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관리자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5409CF5-9C30-6079-4635-C0C9BCE196AF}"/>
              </a:ext>
            </a:extLst>
          </p:cNvPr>
          <p:cNvSpPr/>
          <p:nvPr/>
        </p:nvSpPr>
        <p:spPr>
          <a:xfrm>
            <a:off x="7209439" y="5577840"/>
            <a:ext cx="1581912" cy="612648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리뷰</a:t>
            </a:r>
          </a:p>
        </p:txBody>
      </p:sp>
    </p:spTree>
    <p:extLst>
      <p:ext uri="{BB962C8B-B14F-4D97-AF65-F5344CB8AC3E}">
        <p14:creationId xmlns:p14="http://schemas.microsoft.com/office/powerpoint/2010/main" val="31157940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BCB4AD0B-F7A6-E8FF-DFB6-2672EED6C95C}"/>
              </a:ext>
            </a:extLst>
          </p:cNvPr>
          <p:cNvSpPr/>
          <p:nvPr/>
        </p:nvSpPr>
        <p:spPr>
          <a:xfrm>
            <a:off x="1363980" y="-1"/>
            <a:ext cx="9464040" cy="6857999"/>
          </a:xfrm>
          <a:prstGeom prst="flowChartInputOutput">
            <a:avLst/>
          </a:prstGeom>
          <a:solidFill>
            <a:schemeClr val="bg1">
              <a:alpha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6. </a:t>
            </a:r>
            <a:r>
              <a:rPr lang="ko-KR" altLang="en-US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주요 코드 소개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204743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E8BB4-F2B7-6155-0F5A-8DB34BB32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6. </a:t>
            </a:r>
            <a:r>
              <a:rPr lang="ko-KR" altLang="en-US" dirty="0"/>
              <a:t>주요 코드 소개 </a:t>
            </a:r>
            <a:r>
              <a:rPr lang="en-US" altLang="ko-KR" sz="3600" b="0" dirty="0"/>
              <a:t>- </a:t>
            </a:r>
            <a:r>
              <a:rPr lang="en-US" altLang="ko-KR" sz="3600" b="0" dirty="0" err="1"/>
              <a:t>jdbc</a:t>
            </a:r>
            <a:r>
              <a:rPr lang="en-US" altLang="ko-KR" sz="3600" b="0" dirty="0"/>
              <a:t> </a:t>
            </a:r>
            <a:r>
              <a:rPr lang="ko-KR" altLang="en-US" sz="3600" b="0" dirty="0"/>
              <a:t>드라이버 로딩</a:t>
            </a:r>
            <a:endParaRPr lang="ko-KR" altLang="en-US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915F26AB-19B7-9539-1B95-5F32CCE24A96}"/>
              </a:ext>
            </a:extLst>
          </p:cNvPr>
          <p:cNvSpPr/>
          <p:nvPr/>
        </p:nvSpPr>
        <p:spPr>
          <a:xfrm>
            <a:off x="3566377" y="3113531"/>
            <a:ext cx="552252" cy="630936"/>
          </a:xfrm>
          <a:prstGeom prst="rightArrow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0392F9-60A5-3789-C364-F533E9980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65" y="2073627"/>
            <a:ext cx="3222203" cy="2868763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2E57182-1035-9541-F6A0-11324CC82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8740" y="2073626"/>
            <a:ext cx="3734513" cy="2868763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3FBBB8F-802B-F7CF-27BE-368BFBE18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5726" y="2088061"/>
            <a:ext cx="3222203" cy="2868763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9AC165A3-D225-C5E1-758D-BA52E88C85E2}"/>
              </a:ext>
            </a:extLst>
          </p:cNvPr>
          <p:cNvSpPr/>
          <p:nvPr/>
        </p:nvSpPr>
        <p:spPr>
          <a:xfrm>
            <a:off x="8073364" y="3113531"/>
            <a:ext cx="552252" cy="630936"/>
          </a:xfrm>
          <a:prstGeom prst="rightArrow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710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E8BB4-F2B7-6155-0F5A-8DB34BB32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6. </a:t>
            </a:r>
            <a:r>
              <a:rPr lang="ko-KR" altLang="en-US" dirty="0"/>
              <a:t>주요 코드 소개 </a:t>
            </a:r>
            <a:r>
              <a:rPr lang="en-US" altLang="ko-KR" sz="3600" b="0" dirty="0"/>
              <a:t>- </a:t>
            </a:r>
            <a:r>
              <a:rPr lang="ko-KR" altLang="en-US" sz="3600" b="0" dirty="0"/>
              <a:t>연체회원 처리</a:t>
            </a:r>
            <a:r>
              <a:rPr lang="ko-KR" altLang="en-US" b="0" dirty="0"/>
              <a:t> </a:t>
            </a:r>
            <a:endParaRPr lang="ko-KR" altLang="en-US" sz="3600" b="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BAE562-9B02-8570-E956-720E112E3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6121"/>
            <a:ext cx="4421275" cy="265276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9FEB5E7-EB26-962B-1A5A-453C4A192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38" y="3429000"/>
            <a:ext cx="3148798" cy="3094044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B340FD69-97FC-0428-D1AF-65DB005BD604}"/>
              </a:ext>
            </a:extLst>
          </p:cNvPr>
          <p:cNvSpPr/>
          <p:nvPr/>
        </p:nvSpPr>
        <p:spPr>
          <a:xfrm>
            <a:off x="4151740" y="3795139"/>
            <a:ext cx="552252" cy="630936"/>
          </a:xfrm>
          <a:prstGeom prst="rightArrow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65EE09A-3B73-31FC-FA78-3C4750447A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4853" y="1698171"/>
            <a:ext cx="7027145" cy="4824873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D013E9B1-F33A-FE07-867D-A2265074281B}"/>
              </a:ext>
            </a:extLst>
          </p:cNvPr>
          <p:cNvSpPr/>
          <p:nvPr/>
        </p:nvSpPr>
        <p:spPr>
          <a:xfrm>
            <a:off x="4691825" y="5210069"/>
            <a:ext cx="4520285" cy="7586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676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E8BB4-F2B7-6155-0F5A-8DB34BB32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6. </a:t>
            </a:r>
            <a:r>
              <a:rPr lang="ko-KR" altLang="en-US" dirty="0"/>
              <a:t>주요 코드 소개 </a:t>
            </a:r>
            <a:r>
              <a:rPr lang="en-US" altLang="ko-KR" sz="3600" dirty="0"/>
              <a:t>- </a:t>
            </a:r>
            <a:r>
              <a:rPr lang="ko-KR" altLang="en-US" sz="3600" b="0" dirty="0"/>
              <a:t>우산현황 </a:t>
            </a:r>
            <a:endParaRPr lang="ko-KR" altLang="en-US" b="0" dirty="0"/>
          </a:p>
        </p:txBody>
      </p:sp>
      <p:pic>
        <p:nvPicPr>
          <p:cNvPr id="3" name="녹화_2022_09_19_19_35_30_152_Slomo">
            <a:hlinkClick r:id="" action="ppaction://media"/>
            <a:extLst>
              <a:ext uri="{FF2B5EF4-FFF2-40B4-BE49-F238E27FC236}">
                <a16:creationId xmlns:a16="http://schemas.microsoft.com/office/drawing/2014/main" id="{940A651F-DB27-EE41-C24D-4A3AF170C3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877" y="2120854"/>
            <a:ext cx="4581669" cy="3447940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6EBCF5AF-02DE-9F57-D183-EBE4C3A0E6AA}"/>
              </a:ext>
            </a:extLst>
          </p:cNvPr>
          <p:cNvSpPr/>
          <p:nvPr/>
        </p:nvSpPr>
        <p:spPr>
          <a:xfrm>
            <a:off x="4899546" y="3529356"/>
            <a:ext cx="552252" cy="630936"/>
          </a:xfrm>
          <a:prstGeom prst="rightArrow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B145E18-4489-741F-E6DB-ABE4AC5EAE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6607" y="1277640"/>
            <a:ext cx="5409024" cy="5459847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2EE8B2BA-3FB3-977E-962C-2D881B8F7874}"/>
              </a:ext>
            </a:extLst>
          </p:cNvPr>
          <p:cNvSpPr/>
          <p:nvPr/>
        </p:nvSpPr>
        <p:spPr>
          <a:xfrm>
            <a:off x="5686608" y="3113532"/>
            <a:ext cx="4346860" cy="6309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25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E8BB4-F2B7-6155-0F5A-8DB34BB32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6. </a:t>
            </a:r>
            <a:r>
              <a:rPr lang="ko-KR" altLang="en-US" dirty="0"/>
              <a:t>주요 코드 소개 </a:t>
            </a:r>
            <a:r>
              <a:rPr lang="en-US" altLang="ko-KR" sz="3600" b="0" dirty="0"/>
              <a:t>- </a:t>
            </a:r>
            <a:r>
              <a:rPr lang="ko-KR" altLang="en-US" sz="3600" b="0" dirty="0"/>
              <a:t>리뷰</a:t>
            </a:r>
            <a:endParaRPr lang="ko-KR" altLang="en-US" b="0" dirty="0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DE70C669-E590-CB30-3150-5468D484B9AF}"/>
              </a:ext>
            </a:extLst>
          </p:cNvPr>
          <p:cNvSpPr/>
          <p:nvPr/>
        </p:nvSpPr>
        <p:spPr>
          <a:xfrm>
            <a:off x="4951501" y="3529356"/>
            <a:ext cx="552252" cy="630936"/>
          </a:xfrm>
          <a:prstGeom prst="rightArrow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FC7B52D-684F-E201-5D26-93510D1412F2}"/>
              </a:ext>
            </a:extLst>
          </p:cNvPr>
          <p:cNvGrpSpPr/>
          <p:nvPr/>
        </p:nvGrpSpPr>
        <p:grpSpPr>
          <a:xfrm>
            <a:off x="5963072" y="1452881"/>
            <a:ext cx="5650339" cy="3769359"/>
            <a:chOff x="5963072" y="1452881"/>
            <a:chExt cx="5650339" cy="3769359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F585DB8-5E03-4612-AD67-AB60B3367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63072" y="1452881"/>
              <a:ext cx="5650339" cy="3769359"/>
            </a:xfrm>
            <a:prstGeom prst="rect">
              <a:avLst/>
            </a:prstGeom>
          </p:spPr>
        </p:pic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F34376-88C5-AC9E-E4C9-E749477BD4C9}"/>
                </a:ext>
              </a:extLst>
            </p:cNvPr>
            <p:cNvSpPr/>
            <p:nvPr/>
          </p:nvSpPr>
          <p:spPr>
            <a:xfrm>
              <a:off x="6149903" y="3699183"/>
              <a:ext cx="4520285" cy="46110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0DAF31B-EC96-E2A3-DFD6-EDF150D2B485}"/>
                </a:ext>
              </a:extLst>
            </p:cNvPr>
            <p:cNvSpPr/>
            <p:nvPr/>
          </p:nvSpPr>
          <p:spPr>
            <a:xfrm>
              <a:off x="6241344" y="2164080"/>
              <a:ext cx="819730" cy="23622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B4571F4-AAF9-701B-9252-7C9F37176C1B}"/>
              </a:ext>
            </a:extLst>
          </p:cNvPr>
          <p:cNvGrpSpPr/>
          <p:nvPr/>
        </p:nvGrpSpPr>
        <p:grpSpPr>
          <a:xfrm>
            <a:off x="5963072" y="1436695"/>
            <a:ext cx="5532599" cy="4816257"/>
            <a:chOff x="1528475" y="1520614"/>
            <a:chExt cx="5532599" cy="4816257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6E9DA74-AB4B-F5E6-388D-96FCB10CF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28475" y="1520614"/>
              <a:ext cx="5532599" cy="4816257"/>
            </a:xfrm>
            <a:prstGeom prst="rect">
              <a:avLst/>
            </a:prstGeom>
          </p:spPr>
        </p:pic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152146E-6B97-B8C1-5B93-9B72B6620259}"/>
                </a:ext>
              </a:extLst>
            </p:cNvPr>
            <p:cNvSpPr/>
            <p:nvPr/>
          </p:nvSpPr>
          <p:spPr>
            <a:xfrm>
              <a:off x="1561339" y="1520614"/>
              <a:ext cx="3939002" cy="46110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A157F72-E397-C474-E136-442E82566FF5}"/>
                </a:ext>
              </a:extLst>
            </p:cNvPr>
            <p:cNvSpPr/>
            <p:nvPr/>
          </p:nvSpPr>
          <p:spPr>
            <a:xfrm>
              <a:off x="2043417" y="3548701"/>
              <a:ext cx="2018736" cy="36966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9" name="리뷰">
            <a:hlinkClick r:id="" action="ppaction://media"/>
            <a:extLst>
              <a:ext uri="{FF2B5EF4-FFF2-40B4-BE49-F238E27FC236}">
                <a16:creationId xmlns:a16="http://schemas.microsoft.com/office/drawing/2014/main" id="{462CCB3B-35C2-601B-783D-29F3BD1BD9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665" y="1714610"/>
            <a:ext cx="4897054" cy="426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130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634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BCB4AD0B-F7A6-E8FF-DFB6-2672EED6C95C}"/>
              </a:ext>
            </a:extLst>
          </p:cNvPr>
          <p:cNvSpPr/>
          <p:nvPr/>
        </p:nvSpPr>
        <p:spPr>
          <a:xfrm>
            <a:off x="1363980" y="-1"/>
            <a:ext cx="9464040" cy="6857999"/>
          </a:xfrm>
          <a:prstGeom prst="flowChartInputOutput">
            <a:avLst/>
          </a:prstGeom>
          <a:solidFill>
            <a:schemeClr val="bg1">
              <a:alpha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7. </a:t>
            </a:r>
            <a:r>
              <a:rPr lang="ko-KR" altLang="en-US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최종 결과물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849654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F8BA9-63D9-0FF3-371F-D20C95118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7. </a:t>
            </a:r>
            <a:r>
              <a:rPr lang="ko-KR" altLang="en-US" dirty="0"/>
              <a:t>최종 결과물</a:t>
            </a:r>
          </a:p>
        </p:txBody>
      </p:sp>
    </p:spTree>
    <p:extLst>
      <p:ext uri="{BB962C8B-B14F-4D97-AF65-F5344CB8AC3E}">
        <p14:creationId xmlns:p14="http://schemas.microsoft.com/office/powerpoint/2010/main" val="20036006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BCB4AD0B-F7A6-E8FF-DFB6-2672EED6C95C}"/>
              </a:ext>
            </a:extLst>
          </p:cNvPr>
          <p:cNvSpPr/>
          <p:nvPr/>
        </p:nvSpPr>
        <p:spPr>
          <a:xfrm>
            <a:off x="1363980" y="-1"/>
            <a:ext cx="9464040" cy="6857999"/>
          </a:xfrm>
          <a:prstGeom prst="flowChartInputOutput">
            <a:avLst/>
          </a:prstGeom>
          <a:solidFill>
            <a:schemeClr val="bg1">
              <a:alpha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8. </a:t>
            </a:r>
            <a:r>
              <a:rPr lang="ko-KR" altLang="en-US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기대 효과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9646195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C3FEAC-D49C-72DB-D6D7-C1EA0BFF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8. </a:t>
            </a:r>
            <a:r>
              <a:rPr lang="ko-KR" altLang="en-US" dirty="0"/>
              <a:t>기대효과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6402B74F-020E-A1E4-25F2-0177522B11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926210"/>
              </p:ext>
            </p:extLst>
          </p:nvPr>
        </p:nvGraphicFramePr>
        <p:xfrm>
          <a:off x="850228" y="3602335"/>
          <a:ext cx="10491537" cy="2232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28607">
                  <a:extLst>
                    <a:ext uri="{9D8B030D-6E8A-4147-A177-3AD203B41FA5}">
                      <a16:colId xmlns:a16="http://schemas.microsoft.com/office/drawing/2014/main" val="1366146433"/>
                    </a:ext>
                  </a:extLst>
                </a:gridCol>
                <a:gridCol w="1872586">
                  <a:extLst>
                    <a:ext uri="{9D8B030D-6E8A-4147-A177-3AD203B41FA5}">
                      <a16:colId xmlns:a16="http://schemas.microsoft.com/office/drawing/2014/main" val="2492180842"/>
                    </a:ext>
                  </a:extLst>
                </a:gridCol>
                <a:gridCol w="1872586">
                  <a:extLst>
                    <a:ext uri="{9D8B030D-6E8A-4147-A177-3AD203B41FA5}">
                      <a16:colId xmlns:a16="http://schemas.microsoft.com/office/drawing/2014/main" val="3761365802"/>
                    </a:ext>
                  </a:extLst>
                </a:gridCol>
                <a:gridCol w="1872586">
                  <a:extLst>
                    <a:ext uri="{9D8B030D-6E8A-4147-A177-3AD203B41FA5}">
                      <a16:colId xmlns:a16="http://schemas.microsoft.com/office/drawing/2014/main" val="505505132"/>
                    </a:ext>
                  </a:extLst>
                </a:gridCol>
                <a:gridCol w="1872586">
                  <a:extLst>
                    <a:ext uri="{9D8B030D-6E8A-4147-A177-3AD203B41FA5}">
                      <a16:colId xmlns:a16="http://schemas.microsoft.com/office/drawing/2014/main" val="3082333198"/>
                    </a:ext>
                  </a:extLst>
                </a:gridCol>
                <a:gridCol w="1872586">
                  <a:extLst>
                    <a:ext uri="{9D8B030D-6E8A-4147-A177-3AD203B41FA5}">
                      <a16:colId xmlns:a16="http://schemas.microsoft.com/office/drawing/2014/main" val="620256386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동작구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CBE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2022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2023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2024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2025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2026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2602830"/>
                  </a:ext>
                </a:extLst>
              </a:tr>
              <a:tr h="8877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사용자 수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CBE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100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500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1,000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2,000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4,000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7646303"/>
                  </a:ext>
                </a:extLst>
              </a:tr>
              <a:tr h="8877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예상 수익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CBE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480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만원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2,400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만원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4,800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만원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9,600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만원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1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억 </a:t>
                      </a:r>
                      <a:r>
                        <a:rPr lang="en-US" altLang="ko-KR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9200</a:t>
                      </a:r>
                      <a:r>
                        <a:rPr lang="ko-KR" altLang="en-US" sz="2000" dirty="0">
                          <a:latin typeface="이서윤체" panose="02010600000101010101" pitchFamily="2" charset="-127"/>
                          <a:ea typeface="이서윤체" panose="02010600000101010101" pitchFamily="2" charset="-127"/>
                        </a:rPr>
                        <a:t>만원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14990808"/>
                  </a:ext>
                </a:extLst>
              </a:tr>
            </a:tbl>
          </a:graphicData>
        </a:graphic>
      </p:graphicFrame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D48609F-8DF9-AFD7-E1AE-72EAC2FE3E58}"/>
              </a:ext>
            </a:extLst>
          </p:cNvPr>
          <p:cNvSpPr/>
          <p:nvPr/>
        </p:nvSpPr>
        <p:spPr>
          <a:xfrm>
            <a:off x="850229" y="1688079"/>
            <a:ext cx="10491537" cy="1567587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4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서울 교통 공사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지하철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)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 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한국 철도 공사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기차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)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 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서울시청 </a:t>
            </a:r>
            <a:endParaRPr lang="en-US" altLang="ko-KR" sz="24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구청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 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동사무소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/ 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도서관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…</a:t>
            </a:r>
          </a:p>
          <a:p>
            <a:pPr algn="ctr"/>
            <a:endParaRPr lang="ko-KR" altLang="en-US" sz="24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5012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FBE5C65-FA87-CCC9-5B75-18FBCB4EE634}"/>
              </a:ext>
            </a:extLst>
          </p:cNvPr>
          <p:cNvSpPr/>
          <p:nvPr/>
        </p:nvSpPr>
        <p:spPr>
          <a:xfrm>
            <a:off x="952032" y="2618232"/>
            <a:ext cx="1990727" cy="7239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1. </a:t>
            </a:r>
            <a:r>
              <a:rPr lang="ko-KR" altLang="en-US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배경 및 필요성</a:t>
            </a:r>
            <a:endParaRPr lang="en-US" altLang="ko-KR" b="1" kern="0" spc="0" dirty="0">
              <a:solidFill>
                <a:schemeClr val="bg1"/>
              </a:solidFill>
              <a:effectLst/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6DFC227-98D2-DB70-EFAC-FFA909BD466E}"/>
              </a:ext>
            </a:extLst>
          </p:cNvPr>
          <p:cNvGrpSpPr/>
          <p:nvPr/>
        </p:nvGrpSpPr>
        <p:grpSpPr>
          <a:xfrm>
            <a:off x="-1" y="-8954"/>
            <a:ext cx="7091361" cy="1360742"/>
            <a:chOff x="0" y="-8954"/>
            <a:chExt cx="7175562" cy="1462850"/>
          </a:xfrm>
        </p:grpSpPr>
        <p:sp>
          <p:nvSpPr>
            <p:cNvPr id="4" name="화살표: 오각형 3">
              <a:extLst>
                <a:ext uri="{FF2B5EF4-FFF2-40B4-BE49-F238E27FC236}">
                  <a16:creationId xmlns:a16="http://schemas.microsoft.com/office/drawing/2014/main" id="{26E3EA3B-6A0E-50D8-6764-3000DE3411B4}"/>
                </a:ext>
              </a:extLst>
            </p:cNvPr>
            <p:cNvSpPr/>
            <p:nvPr/>
          </p:nvSpPr>
          <p:spPr>
            <a:xfrm>
              <a:off x="0" y="0"/>
              <a:ext cx="6437376" cy="1453896"/>
            </a:xfrm>
            <a:prstGeom prst="homePlat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6000" b="1" kern="0" spc="0" dirty="0">
                  <a:ln w="1270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이서윤체" panose="02010600000101010101" pitchFamily="2" charset="-127"/>
                  <a:ea typeface="이서윤체" panose="02010600000101010101" pitchFamily="2" charset="-127"/>
                </a:rPr>
                <a:t>목차</a:t>
              </a:r>
              <a:endParaRPr lang="ko-KR" altLang="en-US" sz="6000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갈매기형 수장 4">
              <a:extLst>
                <a:ext uri="{FF2B5EF4-FFF2-40B4-BE49-F238E27FC236}">
                  <a16:creationId xmlns:a16="http://schemas.microsoft.com/office/drawing/2014/main" id="{193E44B4-9BBC-BF97-B311-A7EF5F440B46}"/>
                </a:ext>
              </a:extLst>
            </p:cNvPr>
            <p:cNvSpPr/>
            <p:nvPr/>
          </p:nvSpPr>
          <p:spPr>
            <a:xfrm>
              <a:off x="5867694" y="-8954"/>
              <a:ext cx="952491" cy="1444942"/>
            </a:xfrm>
            <a:prstGeom prst="chevron">
              <a:avLst>
                <a:gd name="adj" fmla="val 81645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화살표: 갈매기형 수장 5">
              <a:extLst>
                <a:ext uri="{FF2B5EF4-FFF2-40B4-BE49-F238E27FC236}">
                  <a16:creationId xmlns:a16="http://schemas.microsoft.com/office/drawing/2014/main" id="{9808C0E9-B864-A26B-3B2F-D744441397F2}"/>
                </a:ext>
              </a:extLst>
            </p:cNvPr>
            <p:cNvSpPr/>
            <p:nvPr/>
          </p:nvSpPr>
          <p:spPr>
            <a:xfrm>
              <a:off x="6223071" y="0"/>
              <a:ext cx="952491" cy="1444942"/>
            </a:xfrm>
            <a:prstGeom prst="chevron">
              <a:avLst>
                <a:gd name="adj" fmla="val 81645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9B36309-FCFF-BA46-EA73-7593B05AA17A}"/>
              </a:ext>
            </a:extLst>
          </p:cNvPr>
          <p:cNvSpPr/>
          <p:nvPr/>
        </p:nvSpPr>
        <p:spPr>
          <a:xfrm>
            <a:off x="3619307" y="2618232"/>
            <a:ext cx="1990727" cy="7239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2. </a:t>
            </a:r>
            <a:r>
              <a:rPr lang="ko-KR" altLang="en-US" b="1" kern="0" spc="0" dirty="0">
                <a:solidFill>
                  <a:schemeClr val="bg1"/>
                </a:solidFill>
                <a:effectLst/>
                <a:latin typeface="이서윤체" panose="02010600000101010101" pitchFamily="2" charset="-127"/>
                <a:ea typeface="이서윤체" panose="02010600000101010101" pitchFamily="2" charset="-127"/>
              </a:rPr>
              <a:t>목표 </a:t>
            </a:r>
            <a:r>
              <a:rPr lang="en-US" altLang="ko-KR" b="1" kern="0" spc="0" dirty="0">
                <a:solidFill>
                  <a:schemeClr val="bg1"/>
                </a:solidFill>
                <a:effectLst/>
                <a:latin typeface="이서윤체" panose="02010600000101010101" pitchFamily="2" charset="-127"/>
                <a:ea typeface="이서윤체" panose="02010600000101010101" pitchFamily="2" charset="-127"/>
              </a:rPr>
              <a:t>&amp; </a:t>
            </a:r>
            <a:r>
              <a:rPr lang="ko-KR" altLang="en-US" b="1" kern="0" spc="0" dirty="0">
                <a:solidFill>
                  <a:schemeClr val="bg1"/>
                </a:solidFill>
                <a:effectLst/>
                <a:latin typeface="이서윤체" panose="02010600000101010101" pitchFamily="2" charset="-127"/>
                <a:ea typeface="이서윤체" panose="02010600000101010101" pitchFamily="2" charset="-127"/>
              </a:rPr>
              <a:t>주요 기능</a:t>
            </a:r>
            <a:endParaRPr lang="en-US" altLang="ko-KR" b="1" kern="0" spc="0" dirty="0">
              <a:solidFill>
                <a:schemeClr val="bg1"/>
              </a:solidFill>
              <a:effectLst/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6B4FF0D-3329-F23D-CA67-561F259B960C}"/>
              </a:ext>
            </a:extLst>
          </p:cNvPr>
          <p:cNvSpPr/>
          <p:nvPr/>
        </p:nvSpPr>
        <p:spPr>
          <a:xfrm>
            <a:off x="6391357" y="2618232"/>
            <a:ext cx="1990727" cy="7239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3. </a:t>
            </a:r>
            <a:r>
              <a:rPr lang="ko-KR" altLang="en-US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기술 및 플랫폼</a:t>
            </a:r>
            <a:endParaRPr lang="en-US" altLang="ko-KR" b="1" kern="0" spc="0" dirty="0">
              <a:solidFill>
                <a:schemeClr val="bg1"/>
              </a:solidFill>
              <a:effectLst/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FF1FD22-C106-42FD-EFB1-B11A2678DB50}"/>
              </a:ext>
            </a:extLst>
          </p:cNvPr>
          <p:cNvSpPr/>
          <p:nvPr/>
        </p:nvSpPr>
        <p:spPr>
          <a:xfrm>
            <a:off x="9058630" y="2618232"/>
            <a:ext cx="1990727" cy="7239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4. </a:t>
            </a:r>
            <a:r>
              <a:rPr lang="ko-KR" altLang="en-US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화면 구성</a:t>
            </a:r>
            <a:endParaRPr lang="en-US" altLang="ko-KR" b="1" kern="0" spc="0" dirty="0">
              <a:solidFill>
                <a:schemeClr val="bg1"/>
              </a:solidFill>
              <a:effectLst/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86162B7-CB30-1CCF-AF8C-A44EBCF6E1B8}"/>
              </a:ext>
            </a:extLst>
          </p:cNvPr>
          <p:cNvSpPr/>
          <p:nvPr/>
        </p:nvSpPr>
        <p:spPr>
          <a:xfrm>
            <a:off x="952032" y="4608576"/>
            <a:ext cx="1990727" cy="7239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5. DB </a:t>
            </a:r>
            <a:r>
              <a:rPr lang="ko-KR" altLang="en-US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설계도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EE8AD27-5DC7-C01E-B177-A6D75B5CE5B2}"/>
              </a:ext>
            </a:extLst>
          </p:cNvPr>
          <p:cNvSpPr/>
          <p:nvPr/>
        </p:nvSpPr>
        <p:spPr>
          <a:xfrm>
            <a:off x="3619307" y="4608576"/>
            <a:ext cx="1990727" cy="7239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6. </a:t>
            </a:r>
            <a:r>
              <a:rPr lang="ko-KR" altLang="en-US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주요 코드 소개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F0BA11E-D0B7-6353-1150-E9F422BAC0F8}"/>
              </a:ext>
            </a:extLst>
          </p:cNvPr>
          <p:cNvSpPr/>
          <p:nvPr/>
        </p:nvSpPr>
        <p:spPr>
          <a:xfrm>
            <a:off x="6391357" y="4608576"/>
            <a:ext cx="1990727" cy="7239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7. </a:t>
            </a:r>
            <a:r>
              <a:rPr lang="ko-KR" altLang="en-US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최종 결과물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5294629-9FCE-94AA-38C3-08834920C2B7}"/>
              </a:ext>
            </a:extLst>
          </p:cNvPr>
          <p:cNvSpPr/>
          <p:nvPr/>
        </p:nvSpPr>
        <p:spPr>
          <a:xfrm>
            <a:off x="9058630" y="4608576"/>
            <a:ext cx="1990727" cy="7239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8. </a:t>
            </a:r>
            <a:r>
              <a:rPr lang="ko-KR" altLang="en-US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기대 효과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730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C3FEAC-D49C-72DB-D6D7-C1EA0BFF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</a:t>
            </a:r>
            <a:r>
              <a:rPr lang="ko-KR" altLang="en-US" dirty="0"/>
              <a:t>마무리</a:t>
            </a:r>
            <a:r>
              <a:rPr lang="en-US" altLang="ko-KR" dirty="0"/>
              <a:t>… </a:t>
            </a:r>
            <a:r>
              <a:rPr lang="ko-KR" altLang="en-US" dirty="0"/>
              <a:t>프로젝트 소감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580068E-5DE6-78F4-CB3C-B0C5E840958A}"/>
              </a:ext>
            </a:extLst>
          </p:cNvPr>
          <p:cNvSpPr/>
          <p:nvPr/>
        </p:nvSpPr>
        <p:spPr>
          <a:xfrm>
            <a:off x="995362" y="2436381"/>
            <a:ext cx="2200275" cy="4146213"/>
          </a:xfrm>
          <a:prstGeom prst="roundRect">
            <a:avLst>
              <a:gd name="adj" fmla="val 7570"/>
            </a:avLst>
          </a:prstGeom>
          <a:noFill/>
          <a:ln w="3810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이번 프로젝트를 진행하면서 주제 선정과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팀원과의 역할분담이 얼마나 중요한지를 몸소 느꼈다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서로의 코드를 이해하기 위해서는 주기적인 소통이 꼭 필요하다는 것도 알게 되었다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처음 프로젝트라서 많은 기능을 구현하지는 못했지만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앞으로 기술을 좀 더 배우게 된다면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보다 훌륭한 프로젝트가 나올 것이라는 확신이 생겼다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저에게는 정말 잊지 못할 프로젝트가 되었다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E074895-3A38-965F-264F-A0C8B2618801}"/>
              </a:ext>
            </a:extLst>
          </p:cNvPr>
          <p:cNvSpPr/>
          <p:nvPr/>
        </p:nvSpPr>
        <p:spPr>
          <a:xfrm>
            <a:off x="995362" y="1560064"/>
            <a:ext cx="2200275" cy="762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서 성 준</a:t>
            </a:r>
            <a:endParaRPr lang="en-US" altLang="ko-KR" sz="2800" b="1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FE9A0F4-DB29-2F01-EDE9-802A392FD20D}"/>
              </a:ext>
            </a:extLst>
          </p:cNvPr>
          <p:cNvSpPr/>
          <p:nvPr/>
        </p:nvSpPr>
        <p:spPr>
          <a:xfrm>
            <a:off x="3662362" y="2436381"/>
            <a:ext cx="2200275" cy="4146213"/>
          </a:xfrm>
          <a:prstGeom prst="roundRect">
            <a:avLst>
              <a:gd name="adj" fmla="val 7570"/>
            </a:avLst>
          </a:prstGeom>
          <a:noFill/>
          <a:ln w="3810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뒤늦게 학원에 들어와 다른 사람들보다 많이 부족했다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앞부분을 못 배워 팀 프로젝트를 한다고 했을 때 다른 팀원들에게 누가 </a:t>
            </a:r>
            <a:r>
              <a:rPr lang="ko-KR" altLang="en-US" sz="1200" kern="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될까봐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걱정을 많이 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하지만 잘 이끌어주는 팀장을 만나 무사히 프로젝트를 끝낼 수 있었다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프로젝트 능력이 부족했지만 직접 기능 구현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en-US" altLang="ko-KR" sz="1200" kern="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db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테이블 설계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en-US" altLang="ko-KR" sz="1200" kern="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css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등을 해보는 경험을 할 수 있었다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지정된 프로젝트 기간이 있기에 시간에 쫓겨 늦게까지 코드를 짜고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오류를 해결하며 피곤했지만 하나하나 만들어가는 것이 재미있고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보람찼다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덕분에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프로젝트가 어떻게 진행이 되는지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기술적인 면에서 어떻게 돌아가는지 등 많은 것을 배울 수 있었다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BEBC733-804B-EE6A-3468-C2C4C9A47B64}"/>
              </a:ext>
            </a:extLst>
          </p:cNvPr>
          <p:cNvSpPr/>
          <p:nvPr/>
        </p:nvSpPr>
        <p:spPr>
          <a:xfrm>
            <a:off x="3662362" y="1560064"/>
            <a:ext cx="2200275" cy="762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곽 서 연</a:t>
            </a:r>
            <a:endParaRPr lang="en-US" altLang="ko-KR" sz="2800" b="1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7651B35-F47D-63B0-D712-6BB5CA0C98B5}"/>
              </a:ext>
            </a:extLst>
          </p:cNvPr>
          <p:cNvSpPr/>
          <p:nvPr/>
        </p:nvSpPr>
        <p:spPr>
          <a:xfrm>
            <a:off x="6329362" y="2436381"/>
            <a:ext cx="2200275" cy="4146213"/>
          </a:xfrm>
          <a:prstGeom prst="roundRect">
            <a:avLst>
              <a:gd name="adj" fmla="val 7570"/>
            </a:avLst>
          </a:prstGeom>
          <a:noFill/>
          <a:ln w="3810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이번 첫 프로젝트는 막 새로 배운 기술로 진행해야 하기 때문에 시간이 매우 부족한 느낌이 들었다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처음에 프론트 가벼운 뼈대를 만들어 보기도 했고 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DB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관련 공부도 해보았지만 프로젝트에 적용하기엔 부족 하였고 이번 프로젝트는 서비스 구연은 성준님과 서연님의 기여가 컸다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하지만 이후 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ppt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제작과 자료조사에 기여 하였고 시간이 부족할 것 같던 프로젝트는 훌륭한 역할 분담과 원활한 소통으로 생각보다 완성도 높은 프로젝트가 되어 좋은 경험이 되었다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 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A617BD5-0970-BF1F-2EC7-255B0A233A19}"/>
              </a:ext>
            </a:extLst>
          </p:cNvPr>
          <p:cNvSpPr/>
          <p:nvPr/>
        </p:nvSpPr>
        <p:spPr>
          <a:xfrm>
            <a:off x="6329362" y="1560064"/>
            <a:ext cx="2200275" cy="762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신 동 건</a:t>
            </a:r>
            <a:endParaRPr lang="en-US" altLang="ko-KR" sz="2800" b="1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154CEAD-82BE-61E5-3609-2C4BD585525A}"/>
              </a:ext>
            </a:extLst>
          </p:cNvPr>
          <p:cNvSpPr/>
          <p:nvPr/>
        </p:nvSpPr>
        <p:spPr>
          <a:xfrm>
            <a:off x="8996362" y="2436381"/>
            <a:ext cx="2200275" cy="4146213"/>
          </a:xfrm>
          <a:prstGeom prst="roundRect">
            <a:avLst>
              <a:gd name="adj" fmla="val 7570"/>
            </a:avLst>
          </a:prstGeom>
          <a:noFill/>
          <a:ln w="3810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이번 프로젝트는 우산이라는 주제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로 남들에게 보여주지 못했던 것과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이색적인 아이디어를 생각하여 조별과 토론을 통해 선정했지만 시도를 해보니 난해 했었다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처음에는 막상 웹페이지로 구현하고 동작까지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보여주는 걸로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쉽게 생각했지만 가장 큰 기반은 공공서비스로 스토리를 짜야 하는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지가 관건이었고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발목을 잡히는 일이 매일매일 발생했다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공공서비스 프로젝트는 방대한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아이디어와 자료조사를 통해 이것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저것 하다 보니 서로 의견이 엇갈리는 부분도 있었고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</a:t>
            </a: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주제에 대한 학습을 좀 더 보강이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아라도 했더라면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쉽게 풀어 나갈 수 있었다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앞으로도 이러한 시행이 된다면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</a:t>
            </a: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수도권 전 지역 확대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그리고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대전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</a:t>
            </a: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대구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광주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, </a:t>
            </a:r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부산 지하철 관학구역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에서도 이어 갈수 있었으면 좋은</a:t>
            </a:r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r>
              <a:rPr lang="ko-KR" altLang="en-US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성과가 이루어질 것이다</a:t>
            </a:r>
            <a:r>
              <a:rPr lang="en-US" altLang="ko-KR" sz="1200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.</a:t>
            </a:r>
          </a:p>
          <a:p>
            <a:pPr algn="ctr"/>
            <a:endParaRPr lang="en-US" altLang="ko-KR" sz="1200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95FBB46-833E-E42B-BAA5-57CD67BB914C}"/>
              </a:ext>
            </a:extLst>
          </p:cNvPr>
          <p:cNvSpPr/>
          <p:nvPr/>
        </p:nvSpPr>
        <p:spPr>
          <a:xfrm>
            <a:off x="8996362" y="1560064"/>
            <a:ext cx="2200275" cy="762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b="1" kern="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박 형 근</a:t>
            </a:r>
            <a:endParaRPr lang="en-US" altLang="ko-KR" sz="2800" b="1" kern="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78320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AFE2CE2-9C36-BF6C-D8A5-422909D90B9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12191997" cy="6858000"/>
          </a:xfrm>
          <a:prstGeom prst="rect">
            <a:avLst/>
          </a:prstGeom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F217A117-1B14-16CB-30D8-4F5B39A2BDA1}"/>
              </a:ext>
            </a:extLst>
          </p:cNvPr>
          <p:cNvSpPr/>
          <p:nvPr/>
        </p:nvSpPr>
        <p:spPr>
          <a:xfrm>
            <a:off x="2247900" y="1771650"/>
            <a:ext cx="7372350" cy="3533775"/>
          </a:xfrm>
          <a:prstGeom prst="roundRect">
            <a:avLst/>
          </a:prstGeom>
          <a:solidFill>
            <a:schemeClr val="tx1">
              <a:lumMod val="95000"/>
            </a:schemeClr>
          </a:solidFill>
          <a:ln w="38100">
            <a:solidFill>
              <a:srgbClr val="FFFF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srgbClr val="2E2B21"/>
              </a:solidFill>
              <a:effectLst/>
              <a:uLnTx/>
              <a:uFillTx/>
              <a:latin typeface="이서윤체" panose="02010600000101010101" pitchFamily="2" charset="-127"/>
              <a:ea typeface="이서윤체" panose="02010600000101010101" pitchFamily="2" charset="-127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지하철 우산 대여 공공 서비스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					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		</a:t>
            </a:r>
            <a:r>
              <a:rPr kumimoji="0" lang="en-US" altLang="ko-KR" sz="5400" b="0" i="0" u="none" strike="noStrike" kern="1200" cap="none" spc="0" normalizeH="0" baseline="0" noProof="0" dirty="0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‘</a:t>
            </a:r>
            <a:r>
              <a:rPr kumimoji="0" lang="ko-KR" alt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준</a:t>
            </a:r>
            <a:r>
              <a:rPr kumimoji="0" lang="en-US" altLang="ko-KR" sz="5400" b="0" i="0" u="none" strike="noStrike" kern="1200" cap="none" spc="0" normalizeH="0" baseline="0" noProof="0" dirty="0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’</a:t>
            </a:r>
            <a:r>
              <a:rPr kumimoji="0" lang="ko-KR" altLang="en-US" sz="5400" b="0" i="0" u="none" strike="noStrike" kern="1200" cap="none" spc="0" normalizeH="0" baseline="0" noProof="0" dirty="0" err="1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데렐라의</a:t>
            </a:r>
            <a:r>
              <a:rPr kumimoji="0" lang="ko-KR" alt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 비닐 우산</a:t>
            </a:r>
            <a:endParaRPr kumimoji="0" lang="en-US" altLang="ko-KR" sz="5400" b="0" i="0" u="none" strike="noStrike" kern="1200" cap="none" spc="0" normalizeH="0" baseline="0" noProof="0" dirty="0">
              <a:ln>
                <a:noFill/>
              </a:ln>
              <a:solidFill>
                <a:srgbClr val="2E2B21"/>
              </a:solidFill>
              <a:effectLst/>
              <a:uLnTx/>
              <a:uFillTx/>
              <a:latin typeface="이서윤체" panose="02010600000101010101" pitchFamily="2" charset="-127"/>
              <a:ea typeface="이서윤체" panose="02010600000101010101" pitchFamily="2" charset="-127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srgbClr val="2E2B21"/>
              </a:solidFill>
              <a:effectLst/>
              <a:uLnTx/>
              <a:uFillTx/>
              <a:latin typeface="이서윤체" panose="02010600000101010101" pitchFamily="2" charset="-127"/>
              <a:ea typeface="이서윤체" panose="02010600000101010101" pitchFamily="2" charset="-127"/>
              <a:cs typeface="+mn-cs"/>
            </a:endParaRP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감사합니다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2E2B21"/>
                </a:solidFill>
                <a:effectLst/>
                <a:uLnTx/>
                <a:uFillTx/>
                <a:latin typeface="이서윤체" panose="02010600000101010101" pitchFamily="2" charset="-127"/>
                <a:ea typeface="이서윤체" panose="02010600000101010101" pitchFamily="2" charset="-127"/>
                <a:cs typeface="+mn-cs"/>
              </a:rPr>
              <a:t>.	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2E2B21"/>
              </a:solidFill>
              <a:effectLst/>
              <a:uLnTx/>
              <a:uFillTx/>
              <a:latin typeface="이서윤체" panose="02010600000101010101" pitchFamily="2" charset="-127"/>
              <a:ea typeface="이서윤체" panose="02010600000101010101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74539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BCB4AD0B-F7A6-E8FF-DFB6-2672EED6C95C}"/>
              </a:ext>
            </a:extLst>
          </p:cNvPr>
          <p:cNvSpPr/>
          <p:nvPr/>
        </p:nvSpPr>
        <p:spPr>
          <a:xfrm>
            <a:off x="1363980" y="-1"/>
            <a:ext cx="9464040" cy="6857999"/>
          </a:xfrm>
          <a:prstGeom prst="flowChartInputOutput">
            <a:avLst/>
          </a:prstGeom>
          <a:solidFill>
            <a:schemeClr val="bg1">
              <a:alpha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질의 응답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503375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BCB4AD0B-F7A6-E8FF-DFB6-2672EED6C95C}"/>
              </a:ext>
            </a:extLst>
          </p:cNvPr>
          <p:cNvSpPr/>
          <p:nvPr/>
        </p:nvSpPr>
        <p:spPr>
          <a:xfrm>
            <a:off x="1363980" y="-1"/>
            <a:ext cx="9464040" cy="6857999"/>
          </a:xfrm>
          <a:prstGeom prst="flowChartInputOutput">
            <a:avLst/>
          </a:prstGeom>
          <a:solidFill>
            <a:schemeClr val="bg1">
              <a:alpha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1. </a:t>
            </a:r>
            <a:r>
              <a:rPr lang="ko-KR" altLang="en-US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배경 및 필요성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F27F1-E988-40D0-DC63-48BA044EB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이서윤체" panose="02010600000101010101" pitchFamily="2" charset="-127"/>
                <a:ea typeface="이서윤체" panose="02010600000101010101" pitchFamily="2" charset="-127"/>
              </a:rPr>
              <a:t>	1. </a:t>
            </a:r>
            <a:r>
              <a:rPr lang="ko-KR" altLang="en-US" dirty="0">
                <a:latin typeface="이서윤체" panose="02010600000101010101" pitchFamily="2" charset="-127"/>
                <a:ea typeface="이서윤체" panose="02010600000101010101" pitchFamily="2" charset="-127"/>
              </a:rPr>
              <a:t>배경 및 필요성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BEDBC1-A8F0-6EB2-B29E-8F609C1AC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688" y="1695068"/>
            <a:ext cx="5256312" cy="4742307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35509C7-EFBF-9541-46B8-F679AE4EAB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4357" y="1595052"/>
            <a:ext cx="4157859" cy="4975161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D29C97F-8D93-E99C-2C2B-8858E38BD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7755" y="1595052"/>
            <a:ext cx="8476487" cy="4997772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3968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F27F1-E988-40D0-DC63-48BA044EB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이서윤체" panose="02010600000101010101" pitchFamily="2" charset="-127"/>
                <a:ea typeface="이서윤체" panose="02010600000101010101" pitchFamily="2" charset="-127"/>
              </a:rPr>
              <a:t>	1. </a:t>
            </a:r>
            <a:r>
              <a:rPr lang="ko-KR" altLang="en-US" dirty="0">
                <a:latin typeface="이서윤체" panose="02010600000101010101" pitchFamily="2" charset="-127"/>
                <a:ea typeface="이서윤체" panose="02010600000101010101" pitchFamily="2" charset="-127"/>
              </a:rPr>
              <a:t>배경 및 필요성 </a:t>
            </a:r>
            <a:r>
              <a:rPr lang="en-US" altLang="ko-KR" dirty="0">
                <a:latin typeface="이서윤체" panose="02010600000101010101" pitchFamily="2" charset="-127"/>
                <a:ea typeface="이서윤체" panose="02010600000101010101" pitchFamily="2" charset="-127"/>
              </a:rPr>
              <a:t>– </a:t>
            </a:r>
            <a:r>
              <a:rPr lang="ko-KR" altLang="en-US" dirty="0">
                <a:latin typeface="이서윤체" panose="02010600000101010101" pitchFamily="2" charset="-127"/>
                <a:ea typeface="이서윤체" panose="02010600000101010101" pitchFamily="2" charset="-127"/>
              </a:rPr>
              <a:t>유사 사례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0F67ED-09E7-ED12-9D41-3A994EE31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605" y="2981172"/>
            <a:ext cx="4680000" cy="3201720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94278EF-CC2B-2D42-C65B-81DD334BB5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892" y="2981172"/>
            <a:ext cx="5083700" cy="3177857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61B9ACC-532C-94CF-A466-261CDF3029EA}"/>
              </a:ext>
            </a:extLst>
          </p:cNvPr>
          <p:cNvSpPr/>
          <p:nvPr/>
        </p:nvSpPr>
        <p:spPr>
          <a:xfrm>
            <a:off x="809605" y="1743457"/>
            <a:ext cx="4680000" cy="872422"/>
          </a:xfrm>
          <a:prstGeom prst="round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유사 서비스 </a:t>
            </a:r>
            <a:r>
              <a:rPr lang="en-US" altLang="ko-KR" sz="20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- </a:t>
            </a:r>
            <a:r>
              <a:rPr lang="ko-KR" altLang="en-US" sz="200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업브렐라</a:t>
            </a:r>
            <a:endParaRPr lang="ko-KR" altLang="en-US" sz="20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B27488B-2454-E5E6-CDB8-BE583FB90ECC}"/>
              </a:ext>
            </a:extLst>
          </p:cNvPr>
          <p:cNvSpPr/>
          <p:nvPr/>
        </p:nvSpPr>
        <p:spPr>
          <a:xfrm>
            <a:off x="6542742" y="1743455"/>
            <a:ext cx="4680000" cy="872423"/>
          </a:xfrm>
          <a:prstGeom prst="round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유사 방향성 </a:t>
            </a:r>
            <a:r>
              <a:rPr lang="en-US" altLang="ko-KR" sz="20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- </a:t>
            </a:r>
            <a:r>
              <a:rPr lang="ko-KR" altLang="en-US" sz="2000" dirty="0" err="1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따릉이</a:t>
            </a:r>
            <a:endParaRPr lang="ko-KR" altLang="en-US" sz="20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662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3B38A50-8817-8243-7523-7C9D6DC7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BCB4AD0B-F7A6-E8FF-DFB6-2672EED6C95C}"/>
              </a:ext>
            </a:extLst>
          </p:cNvPr>
          <p:cNvSpPr/>
          <p:nvPr/>
        </p:nvSpPr>
        <p:spPr>
          <a:xfrm>
            <a:off x="1363980" y="-1"/>
            <a:ext cx="9464040" cy="6857999"/>
          </a:xfrm>
          <a:prstGeom prst="flowChartInputOutput">
            <a:avLst/>
          </a:prstGeom>
          <a:solidFill>
            <a:schemeClr val="bg1">
              <a:alpha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2. </a:t>
            </a:r>
            <a:r>
              <a:rPr lang="ko-KR" altLang="en-US" sz="6000" b="1" kern="0" spc="0" dirty="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목표 및 주요 기능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854964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A74D22-9E2B-74ED-B9FB-36E5CD376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2. </a:t>
            </a:r>
            <a:r>
              <a:rPr lang="ko-KR" altLang="en-US" dirty="0"/>
              <a:t>목표 및 주요 기능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8174C97-4F25-D79B-3362-A75D1BB91B05}"/>
              </a:ext>
            </a:extLst>
          </p:cNvPr>
          <p:cNvSpPr/>
          <p:nvPr/>
        </p:nvSpPr>
        <p:spPr>
          <a:xfrm>
            <a:off x="899160" y="1499616"/>
            <a:ext cx="10393680" cy="908304"/>
          </a:xfrm>
          <a:prstGeom prst="roundRect">
            <a:avLst/>
          </a:prstGeom>
          <a:noFill/>
          <a:ln w="285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지하철 역 마다 </a:t>
            </a:r>
            <a:r>
              <a:rPr lang="ko-KR" altLang="en-US" sz="2400" b="1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 대여 공공 서비스 </a:t>
            </a:r>
            <a:r>
              <a:rPr lang="ko-KR" altLang="en-US" sz="2400" b="1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플랫폼 개발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A287304-72C8-FC68-504D-ED8D0CD01E10}"/>
              </a:ext>
            </a:extLst>
          </p:cNvPr>
          <p:cNvSpPr/>
          <p:nvPr/>
        </p:nvSpPr>
        <p:spPr>
          <a:xfrm>
            <a:off x="899160" y="2682240"/>
            <a:ext cx="10393680" cy="3977640"/>
          </a:xfrm>
          <a:prstGeom prst="roundRect">
            <a:avLst/>
          </a:prstGeom>
          <a:noFill/>
          <a:ln w="285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Tx/>
              <a:buChar char="-"/>
            </a:pPr>
            <a:r>
              <a:rPr lang="ko-KR" altLang="en-US" sz="2400" b="1" dirty="0"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 대여 </a:t>
            </a:r>
            <a:r>
              <a:rPr lang="en-US" altLang="ko-KR" sz="2400" b="1" dirty="0"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 </a:t>
            </a:r>
            <a:r>
              <a:rPr lang="ko-KR" altLang="en-US" sz="2400" b="1" dirty="0"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반납</a:t>
            </a:r>
            <a:endParaRPr lang="en-US" altLang="ko-KR" sz="2400" b="1" dirty="0">
              <a:solidFill>
                <a:srgbClr val="0070C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lvl="1"/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대여한 지하철역에 반납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 /  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반납 시간 끝나기 전에 반납한 경우 다시 대여 가능</a:t>
            </a:r>
            <a:endParaRPr lang="en-US" altLang="ko-KR" sz="24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b="1" dirty="0">
                <a:solidFill>
                  <a:srgbClr val="0070C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 기부</a:t>
            </a:r>
            <a:endParaRPr lang="en-US" altLang="ko-KR" sz="2400" b="1" dirty="0">
              <a:solidFill>
                <a:srgbClr val="0070C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lvl="1"/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 기부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개 당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48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시간 이용권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개 증여</a:t>
            </a:r>
            <a:endParaRPr lang="en-US" altLang="ko-KR" sz="24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b="1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삼진 아웃 제도</a:t>
            </a:r>
            <a:endParaRPr lang="en-US" altLang="ko-KR" sz="2400" b="1" dirty="0">
              <a:solidFill>
                <a:srgbClr val="FF000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  <a:p>
            <a:pPr lvl="1"/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경고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3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번 시 </a:t>
            </a:r>
            <a:r>
              <a:rPr lang="en-US" altLang="ko-KR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년간 대여 금지</a:t>
            </a:r>
            <a:endParaRPr lang="en-US" altLang="ko-KR" sz="2400" dirty="0">
              <a:solidFill>
                <a:schemeClr val="bg1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1940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D57CB5-E49B-0231-6A42-2FB601585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	2. </a:t>
            </a:r>
            <a:r>
              <a:rPr lang="ko-KR" altLang="en-US" dirty="0"/>
              <a:t>목표 및 주요 기능 </a:t>
            </a:r>
            <a:r>
              <a:rPr lang="en-US" altLang="ko-KR" dirty="0"/>
              <a:t>– </a:t>
            </a:r>
            <a:r>
              <a:rPr lang="ko-KR" altLang="en-US" dirty="0"/>
              <a:t>서비스 흐름도</a:t>
            </a:r>
          </a:p>
        </p:txBody>
      </p:sp>
      <p:pic>
        <p:nvPicPr>
          <p:cNvPr id="3" name="그래픽 2" descr="사용자 단색으로 채워진">
            <a:extLst>
              <a:ext uri="{FF2B5EF4-FFF2-40B4-BE49-F238E27FC236}">
                <a16:creationId xmlns:a16="http://schemas.microsoft.com/office/drawing/2014/main" id="{2CC03037-0272-25F0-5840-DF70C68E0D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942" y="3599696"/>
            <a:ext cx="1109707" cy="1109707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F9AF549-0459-9970-5AAC-2B2C38EEC65D}"/>
              </a:ext>
            </a:extLst>
          </p:cNvPr>
          <p:cNvSpPr/>
          <p:nvPr/>
        </p:nvSpPr>
        <p:spPr>
          <a:xfrm>
            <a:off x="1288478" y="3893946"/>
            <a:ext cx="1557196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관리자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F229FF0-E9CB-E884-F1E3-D751B4024532}"/>
              </a:ext>
            </a:extLst>
          </p:cNvPr>
          <p:cNvCxnSpPr/>
          <p:nvPr/>
        </p:nvCxnSpPr>
        <p:spPr>
          <a:xfrm>
            <a:off x="2841496" y="4172865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9278652-010D-E262-8F23-B9EDA51C1B28}"/>
              </a:ext>
            </a:extLst>
          </p:cNvPr>
          <p:cNvCxnSpPr>
            <a:cxnSpLocks/>
          </p:cNvCxnSpPr>
          <p:nvPr/>
        </p:nvCxnSpPr>
        <p:spPr>
          <a:xfrm>
            <a:off x="3248402" y="2123205"/>
            <a:ext cx="8733" cy="4118204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11738DC-92E2-6B60-C01D-B41325A05A9F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5363714" y="4154633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각형: 둥근 모서리 18">
            <a:extLst>
              <a:ext uri="{FF2B5EF4-FFF2-40B4-BE49-F238E27FC236}">
                <a16:creationId xmlns:a16="http://schemas.microsoft.com/office/drawing/2014/main" id="{22D40E59-9776-F803-9BAC-2ACAED4267A9}"/>
              </a:ext>
            </a:extLst>
          </p:cNvPr>
          <p:cNvSpPr/>
          <p:nvPr/>
        </p:nvSpPr>
        <p:spPr>
          <a:xfrm>
            <a:off x="7911015" y="3913772"/>
            <a:ext cx="2171509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반납처리</a:t>
            </a:r>
          </a:p>
        </p:txBody>
      </p:sp>
      <p:sp>
        <p:nvSpPr>
          <p:cNvPr id="9" name="사각형: 둥근 모서리 18">
            <a:extLst>
              <a:ext uri="{FF2B5EF4-FFF2-40B4-BE49-F238E27FC236}">
                <a16:creationId xmlns:a16="http://schemas.microsoft.com/office/drawing/2014/main" id="{902E1546-40B6-7E3C-6BC3-B648C20F19AE}"/>
              </a:ext>
            </a:extLst>
          </p:cNvPr>
          <p:cNvSpPr/>
          <p:nvPr/>
        </p:nvSpPr>
        <p:spPr>
          <a:xfrm>
            <a:off x="3645703" y="3894029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반납관리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B18D86A-5C46-AFFA-6AAA-FBD0D17289DC}"/>
              </a:ext>
            </a:extLst>
          </p:cNvPr>
          <p:cNvCxnSpPr/>
          <p:nvPr/>
        </p:nvCxnSpPr>
        <p:spPr>
          <a:xfrm>
            <a:off x="3248403" y="4166499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사각형: 둥근 모서리 18">
            <a:extLst>
              <a:ext uri="{FF2B5EF4-FFF2-40B4-BE49-F238E27FC236}">
                <a16:creationId xmlns:a16="http://schemas.microsoft.com/office/drawing/2014/main" id="{51205733-BC86-EDDC-DF63-814FCAD27F18}"/>
              </a:ext>
            </a:extLst>
          </p:cNvPr>
          <p:cNvSpPr/>
          <p:nvPr/>
        </p:nvSpPr>
        <p:spPr>
          <a:xfrm>
            <a:off x="5769540" y="3902418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일반</a:t>
            </a:r>
            <a:r>
              <a:rPr lang="en-US" altLang="ko-KR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연체 회원 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7D22CAD8-436C-81AD-FE2E-29D184CBE28C}"/>
              </a:ext>
            </a:extLst>
          </p:cNvPr>
          <p:cNvCxnSpPr>
            <a:cxnSpLocks/>
          </p:cNvCxnSpPr>
          <p:nvPr/>
        </p:nvCxnSpPr>
        <p:spPr>
          <a:xfrm>
            <a:off x="7471988" y="4172865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A2A09EE-BB60-C5E8-8647-947A221EACAE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>
            <a:off x="5363714" y="3149887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8">
            <a:extLst>
              <a:ext uri="{FF2B5EF4-FFF2-40B4-BE49-F238E27FC236}">
                <a16:creationId xmlns:a16="http://schemas.microsoft.com/office/drawing/2014/main" id="{AD895609-E1B8-578D-3164-0F811A2F4D28}"/>
              </a:ext>
            </a:extLst>
          </p:cNvPr>
          <p:cNvSpPr/>
          <p:nvPr/>
        </p:nvSpPr>
        <p:spPr>
          <a:xfrm>
            <a:off x="7911015" y="2909026"/>
            <a:ext cx="2171509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이용권 종류에 따른 처리</a:t>
            </a:r>
          </a:p>
        </p:txBody>
      </p:sp>
      <p:sp>
        <p:nvSpPr>
          <p:cNvPr id="15" name="사각형: 둥근 모서리 18">
            <a:extLst>
              <a:ext uri="{FF2B5EF4-FFF2-40B4-BE49-F238E27FC236}">
                <a16:creationId xmlns:a16="http://schemas.microsoft.com/office/drawing/2014/main" id="{093907D2-D32F-EEF8-0A52-8AF2BCD217BB}"/>
              </a:ext>
            </a:extLst>
          </p:cNvPr>
          <p:cNvSpPr/>
          <p:nvPr/>
        </p:nvSpPr>
        <p:spPr>
          <a:xfrm>
            <a:off x="3645703" y="2889283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대여관리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E97212-CA16-5ECC-0F99-B32FA1813B36}"/>
              </a:ext>
            </a:extLst>
          </p:cNvPr>
          <p:cNvCxnSpPr/>
          <p:nvPr/>
        </p:nvCxnSpPr>
        <p:spPr>
          <a:xfrm>
            <a:off x="3248402" y="3144852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사각형: 둥근 모서리 18">
            <a:extLst>
              <a:ext uri="{FF2B5EF4-FFF2-40B4-BE49-F238E27FC236}">
                <a16:creationId xmlns:a16="http://schemas.microsoft.com/office/drawing/2014/main" id="{F87A7066-7460-7122-1F97-E8A9C760F861}"/>
              </a:ext>
            </a:extLst>
          </p:cNvPr>
          <p:cNvSpPr/>
          <p:nvPr/>
        </p:nvSpPr>
        <p:spPr>
          <a:xfrm>
            <a:off x="5769540" y="2897672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대여신청 회원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158F582-7ADD-7B44-621F-BF9ADE13B902}"/>
              </a:ext>
            </a:extLst>
          </p:cNvPr>
          <p:cNvCxnSpPr>
            <a:cxnSpLocks/>
          </p:cNvCxnSpPr>
          <p:nvPr/>
        </p:nvCxnSpPr>
        <p:spPr>
          <a:xfrm>
            <a:off x="7471988" y="3168119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FC3C104-6DCB-C1E7-0600-EC04DD75CB70}"/>
              </a:ext>
            </a:extLst>
          </p:cNvPr>
          <p:cNvCxnSpPr>
            <a:cxnSpLocks/>
          </p:cNvCxnSpPr>
          <p:nvPr/>
        </p:nvCxnSpPr>
        <p:spPr>
          <a:xfrm>
            <a:off x="5339763" y="2158515"/>
            <a:ext cx="414215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8">
            <a:extLst>
              <a:ext uri="{FF2B5EF4-FFF2-40B4-BE49-F238E27FC236}">
                <a16:creationId xmlns:a16="http://schemas.microsoft.com/office/drawing/2014/main" id="{55EAC57A-FDB1-5096-38DF-A38DB40E21C0}"/>
              </a:ext>
            </a:extLst>
          </p:cNvPr>
          <p:cNvSpPr/>
          <p:nvPr/>
        </p:nvSpPr>
        <p:spPr>
          <a:xfrm>
            <a:off x="3630141" y="1897911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Main</a:t>
            </a:r>
            <a:endParaRPr lang="ko-KR" altLang="en-US" b="1" dirty="0">
              <a:solidFill>
                <a:srgbClr val="00B0F0"/>
              </a:solidFill>
              <a:latin typeface="이서윤체" panose="02010600000101010101" pitchFamily="2" charset="-127"/>
              <a:ea typeface="이서윤체" panose="02010600000101010101" pitchFamily="2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EDE0AA1-F074-ACC7-E8D6-4FE8CC840305}"/>
              </a:ext>
            </a:extLst>
          </p:cNvPr>
          <p:cNvCxnSpPr/>
          <p:nvPr/>
        </p:nvCxnSpPr>
        <p:spPr>
          <a:xfrm>
            <a:off x="3223235" y="2148372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사각형: 둥근 모서리 18">
            <a:extLst>
              <a:ext uri="{FF2B5EF4-FFF2-40B4-BE49-F238E27FC236}">
                <a16:creationId xmlns:a16="http://schemas.microsoft.com/office/drawing/2014/main" id="{546F06B8-3D1A-F554-DD10-43AA99AAF90D}"/>
              </a:ext>
            </a:extLst>
          </p:cNvPr>
          <p:cNvSpPr/>
          <p:nvPr/>
        </p:nvSpPr>
        <p:spPr>
          <a:xfrm>
            <a:off x="5762367" y="1906300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우산현황</a:t>
            </a:r>
          </a:p>
        </p:txBody>
      </p:sp>
      <p:sp>
        <p:nvSpPr>
          <p:cNvPr id="23" name="사각형: 둥근 모서리 18">
            <a:extLst>
              <a:ext uri="{FF2B5EF4-FFF2-40B4-BE49-F238E27FC236}">
                <a16:creationId xmlns:a16="http://schemas.microsoft.com/office/drawing/2014/main" id="{2CF12118-F0EE-511D-7B68-286361C8CC31}"/>
              </a:ext>
            </a:extLst>
          </p:cNvPr>
          <p:cNvSpPr/>
          <p:nvPr/>
        </p:nvSpPr>
        <p:spPr>
          <a:xfrm>
            <a:off x="3652532" y="4927542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기부관리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5196485F-6269-D204-8DFB-5D008CB1D385}"/>
              </a:ext>
            </a:extLst>
          </p:cNvPr>
          <p:cNvCxnSpPr/>
          <p:nvPr/>
        </p:nvCxnSpPr>
        <p:spPr>
          <a:xfrm>
            <a:off x="3263964" y="5188146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70878C6-D4EE-9948-6312-B209CF939574}"/>
              </a:ext>
            </a:extLst>
          </p:cNvPr>
          <p:cNvGrpSpPr/>
          <p:nvPr/>
        </p:nvGrpSpPr>
        <p:grpSpPr>
          <a:xfrm>
            <a:off x="5370543" y="4927542"/>
            <a:ext cx="6649511" cy="540951"/>
            <a:chOff x="5370543" y="4927542"/>
            <a:chExt cx="6649511" cy="540951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57C4C5C-7067-6B77-1ECF-68D7A33CA296}"/>
                </a:ext>
              </a:extLst>
            </p:cNvPr>
            <p:cNvCxnSpPr>
              <a:cxnSpLocks/>
              <a:stCxn id="23" idx="3"/>
              <a:endCxn id="28" idx="1"/>
            </p:cNvCxnSpPr>
            <p:nvPr/>
          </p:nvCxnSpPr>
          <p:spPr>
            <a:xfrm>
              <a:off x="5370543" y="5188146"/>
              <a:ext cx="405826" cy="8389"/>
            </a:xfrm>
            <a:prstGeom prst="line">
              <a:avLst/>
            </a:prstGeom>
            <a:ln w="635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사각형: 둥근 모서리 18">
              <a:extLst>
                <a:ext uri="{FF2B5EF4-FFF2-40B4-BE49-F238E27FC236}">
                  <a16:creationId xmlns:a16="http://schemas.microsoft.com/office/drawing/2014/main" id="{4CD2F411-7894-606E-FECA-546F3BF84A20}"/>
                </a:ext>
              </a:extLst>
            </p:cNvPr>
            <p:cNvSpPr/>
            <p:nvPr/>
          </p:nvSpPr>
          <p:spPr>
            <a:xfrm>
              <a:off x="7917844" y="4947285"/>
              <a:ext cx="2171509" cy="521208"/>
            </a:xfrm>
            <a:prstGeom prst="roundRect">
              <a:avLst/>
            </a:prstGeom>
            <a:noFill/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이서윤체" panose="02010600000101010101" pitchFamily="2" charset="-127"/>
                  <a:ea typeface="이서윤체" panose="02010600000101010101" pitchFamily="2" charset="-127"/>
                </a:rPr>
                <a:t>회원정보 입력</a:t>
              </a:r>
            </a:p>
          </p:txBody>
        </p:sp>
        <p:sp>
          <p:nvSpPr>
            <p:cNvPr id="28" name="사각형: 둥근 모서리 18">
              <a:extLst>
                <a:ext uri="{FF2B5EF4-FFF2-40B4-BE49-F238E27FC236}">
                  <a16:creationId xmlns:a16="http://schemas.microsoft.com/office/drawing/2014/main" id="{468F07AA-149F-A9B0-51EB-008F1E9B5BB6}"/>
                </a:ext>
              </a:extLst>
            </p:cNvPr>
            <p:cNvSpPr/>
            <p:nvPr/>
          </p:nvSpPr>
          <p:spPr>
            <a:xfrm>
              <a:off x="5776369" y="4935931"/>
              <a:ext cx="1718011" cy="521208"/>
            </a:xfrm>
            <a:prstGeom prst="roundRect">
              <a:avLst/>
            </a:prstGeom>
            <a:noFill/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rgbClr val="FF0000"/>
                  </a:solidFill>
                  <a:latin typeface="이서윤체" panose="02010600000101010101" pitchFamily="2" charset="-127"/>
                  <a:ea typeface="이서윤체" panose="02010600000101010101" pitchFamily="2" charset="-127"/>
                </a:rPr>
                <a:t>기부 현황 </a:t>
              </a:r>
              <a:r>
                <a:rPr lang="en-US" altLang="ko-KR" sz="1600" dirty="0">
                  <a:solidFill>
                    <a:srgbClr val="FF0000"/>
                  </a:solidFill>
                  <a:latin typeface="이서윤체" panose="02010600000101010101" pitchFamily="2" charset="-127"/>
                  <a:ea typeface="이서윤체" panose="02010600000101010101" pitchFamily="2" charset="-127"/>
                </a:rPr>
                <a:t>/ </a:t>
              </a:r>
              <a:r>
                <a:rPr lang="ko-KR" altLang="en-US" sz="1600" dirty="0">
                  <a:solidFill>
                    <a:srgbClr val="FF0000"/>
                  </a:solidFill>
                  <a:latin typeface="이서윤체" panose="02010600000101010101" pitchFamily="2" charset="-127"/>
                  <a:ea typeface="이서윤체" panose="02010600000101010101" pitchFamily="2" charset="-127"/>
                </a:rPr>
                <a:t>등록</a:t>
              </a: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73336F97-1B83-859B-24C7-76A74AA5B47D}"/>
                </a:ext>
              </a:extLst>
            </p:cNvPr>
            <p:cNvCxnSpPr>
              <a:cxnSpLocks/>
            </p:cNvCxnSpPr>
            <p:nvPr/>
          </p:nvCxnSpPr>
          <p:spPr>
            <a:xfrm>
              <a:off x="7478817" y="5206378"/>
              <a:ext cx="405826" cy="8389"/>
            </a:xfrm>
            <a:prstGeom prst="line">
              <a:avLst/>
            </a:prstGeom>
            <a:ln w="635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8F4A2F0B-6400-047E-5A65-179DB20DDD86}"/>
                </a:ext>
              </a:extLst>
            </p:cNvPr>
            <p:cNvCxnSpPr>
              <a:cxnSpLocks/>
            </p:cNvCxnSpPr>
            <p:nvPr/>
          </p:nvCxnSpPr>
          <p:spPr>
            <a:xfrm>
              <a:off x="10090569" y="5206378"/>
              <a:ext cx="405826" cy="8389"/>
            </a:xfrm>
            <a:prstGeom prst="line">
              <a:avLst/>
            </a:prstGeom>
            <a:ln w="635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사각형: 둥근 모서리 18">
              <a:extLst>
                <a:ext uri="{FF2B5EF4-FFF2-40B4-BE49-F238E27FC236}">
                  <a16:creationId xmlns:a16="http://schemas.microsoft.com/office/drawing/2014/main" id="{7B7AB323-91D3-245C-B9C8-106F7AA6ABE6}"/>
                </a:ext>
              </a:extLst>
            </p:cNvPr>
            <p:cNvSpPr/>
            <p:nvPr/>
          </p:nvSpPr>
          <p:spPr>
            <a:xfrm>
              <a:off x="10512817" y="4927542"/>
              <a:ext cx="1507237" cy="521208"/>
            </a:xfrm>
            <a:prstGeom prst="roundRect">
              <a:avLst/>
            </a:prstGeom>
            <a:noFill/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이서윤체" panose="02010600000101010101" pitchFamily="2" charset="-127"/>
                  <a:ea typeface="이서윤체" panose="02010600000101010101" pitchFamily="2" charset="-127"/>
                </a:rPr>
                <a:t>기부처리</a:t>
              </a:r>
            </a:p>
          </p:txBody>
        </p:sp>
      </p:grp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460AB4EE-A888-1AE9-FE82-1C401EE723D8}"/>
              </a:ext>
            </a:extLst>
          </p:cNvPr>
          <p:cNvCxnSpPr>
            <a:cxnSpLocks/>
            <a:stCxn id="33" idx="3"/>
            <a:endCxn id="35" idx="1"/>
          </p:cNvCxnSpPr>
          <p:nvPr/>
        </p:nvCxnSpPr>
        <p:spPr>
          <a:xfrm>
            <a:off x="5352686" y="6197279"/>
            <a:ext cx="408880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사각형: 둥근 모서리 18">
            <a:extLst>
              <a:ext uri="{FF2B5EF4-FFF2-40B4-BE49-F238E27FC236}">
                <a16:creationId xmlns:a16="http://schemas.microsoft.com/office/drawing/2014/main" id="{317F1BCD-0619-4651-3A0D-989014959DDE}"/>
              </a:ext>
            </a:extLst>
          </p:cNvPr>
          <p:cNvSpPr/>
          <p:nvPr/>
        </p:nvSpPr>
        <p:spPr>
          <a:xfrm>
            <a:off x="3634675" y="5936675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B0F0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회원관리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0A0E36B-A278-D839-6C44-C7AB77366C4E}"/>
              </a:ext>
            </a:extLst>
          </p:cNvPr>
          <p:cNvCxnSpPr/>
          <p:nvPr/>
        </p:nvCxnSpPr>
        <p:spPr>
          <a:xfrm>
            <a:off x="3248402" y="6209791"/>
            <a:ext cx="381739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모서리 18">
            <a:extLst>
              <a:ext uri="{FF2B5EF4-FFF2-40B4-BE49-F238E27FC236}">
                <a16:creationId xmlns:a16="http://schemas.microsoft.com/office/drawing/2014/main" id="{C25D24A1-9720-230B-2925-5B8361CDBCD7}"/>
              </a:ext>
            </a:extLst>
          </p:cNvPr>
          <p:cNvSpPr/>
          <p:nvPr/>
        </p:nvSpPr>
        <p:spPr>
          <a:xfrm>
            <a:off x="5761566" y="5945064"/>
            <a:ext cx="1718011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회원정보 </a:t>
            </a:r>
            <a:r>
              <a:rPr lang="en-US" altLang="ko-KR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/ </a:t>
            </a:r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리뷰확인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E1099D7-9BE9-A7C0-2074-E4C0D69A5CFC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7501967" y="6188890"/>
            <a:ext cx="405826" cy="8389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18">
            <a:extLst>
              <a:ext uri="{FF2B5EF4-FFF2-40B4-BE49-F238E27FC236}">
                <a16:creationId xmlns:a16="http://schemas.microsoft.com/office/drawing/2014/main" id="{93646AEB-F0AA-756D-82A0-4F17F5E48986}"/>
              </a:ext>
            </a:extLst>
          </p:cNvPr>
          <p:cNvSpPr/>
          <p:nvPr/>
        </p:nvSpPr>
        <p:spPr>
          <a:xfrm>
            <a:off x="7907793" y="5936675"/>
            <a:ext cx="2204710" cy="521208"/>
          </a:xfrm>
          <a:prstGeom prst="round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이서윤체" panose="02010600000101010101" pitchFamily="2" charset="-127"/>
                <a:ea typeface="이서윤체" panose="02010600000101010101" pitchFamily="2" charset="-127"/>
              </a:rPr>
              <a:t>리뷰 열람</a:t>
            </a:r>
          </a:p>
        </p:txBody>
      </p:sp>
    </p:spTree>
    <p:extLst>
      <p:ext uri="{BB962C8B-B14F-4D97-AF65-F5344CB8AC3E}">
        <p14:creationId xmlns:p14="http://schemas.microsoft.com/office/powerpoint/2010/main" val="9471496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통합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>
    <a:txDef>
      <a:spPr>
        <a:ln/>
      </a:spPr>
      <a:bodyPr wrap="square" rtlCol="0">
        <a:spAutoFit/>
      </a:bodyPr>
      <a:lstStyle>
        <a:defPPr algn="l">
          <a:defRPr sz="1800" kern="0" spc="0" dirty="0" smtClean="0">
            <a:solidFill>
              <a:schemeClr val="tx1"/>
            </a:solidFill>
            <a:effectLst/>
            <a:latin typeface="이서윤체" panose="02010600000101010101" pitchFamily="2" charset="-127"/>
            <a:ea typeface="이서윤체" panose="02010600000101010101" pitchFamily="2" charset="-12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_50521507_TF89549367_Win32" id="{BD9726B3-C2C5-4918-8BC5-899869FD0493}" vid="{647E5B4C-0399-4B86-8E42-9EA3790E100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</TotalTime>
  <Words>1546</Words>
  <Application>Microsoft Office PowerPoint</Application>
  <PresentationFormat>와이드스크린</PresentationFormat>
  <Paragraphs>258</Paragraphs>
  <Slides>32</Slides>
  <Notes>27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8" baseType="lpstr">
      <vt:lpstr>맑은 고딕</vt:lpstr>
      <vt:lpstr>이서윤체</vt:lpstr>
      <vt:lpstr>한컴바탕</vt:lpstr>
      <vt:lpstr>Tw Cen MT</vt:lpstr>
      <vt:lpstr>Wingdings 3</vt:lpstr>
      <vt:lpstr>통합</vt:lpstr>
      <vt:lpstr> ‘준’데렐라의  비닐 우산 </vt:lpstr>
      <vt:lpstr> 맡은 역할 </vt:lpstr>
      <vt:lpstr>PowerPoint 프레젠테이션</vt:lpstr>
      <vt:lpstr>PowerPoint 프레젠테이션</vt:lpstr>
      <vt:lpstr> 1. 배경 및 필요성</vt:lpstr>
      <vt:lpstr> 1. 배경 및 필요성 – 유사 사례</vt:lpstr>
      <vt:lpstr>PowerPoint 프레젠테이션</vt:lpstr>
      <vt:lpstr> 2. 목표 및 주요 기능</vt:lpstr>
      <vt:lpstr> 2. 목표 및 주요 기능 – 서비스 흐름도</vt:lpstr>
      <vt:lpstr> 2. 목표 및 주요 기능 – 서비스 흐름도</vt:lpstr>
      <vt:lpstr>PowerPoint 프레젠테이션</vt:lpstr>
      <vt:lpstr> 3. 기술 및 플랫폼</vt:lpstr>
      <vt:lpstr>PowerPoint 프레젠테이션</vt:lpstr>
      <vt:lpstr> 4. 화면 구성 (관리자)</vt:lpstr>
      <vt:lpstr> 4. 화면 구성 (관리자)</vt:lpstr>
      <vt:lpstr> 4. 화면 구성 (사용자)</vt:lpstr>
      <vt:lpstr> 4. 화면 구성 (사용자)</vt:lpstr>
      <vt:lpstr>PowerPoint 프레젠테이션</vt:lpstr>
      <vt:lpstr> 5. DB 설계도</vt:lpstr>
      <vt:lpstr> 5. DB 설계도 </vt:lpstr>
      <vt:lpstr>PowerPoint 프레젠테이션</vt:lpstr>
      <vt:lpstr> 6. 주요 코드 소개 - jdbc 드라이버 로딩</vt:lpstr>
      <vt:lpstr> 6. 주요 코드 소개 - 연체회원 처리 </vt:lpstr>
      <vt:lpstr> 6. 주요 코드 소개 - 우산현황 </vt:lpstr>
      <vt:lpstr> 6. 주요 코드 소개 - 리뷰</vt:lpstr>
      <vt:lpstr>PowerPoint 프레젠테이션</vt:lpstr>
      <vt:lpstr> 7. 최종 결과물</vt:lpstr>
      <vt:lpstr>PowerPoint 프레젠테이션</vt:lpstr>
      <vt:lpstr> 8. 기대효과</vt:lpstr>
      <vt:lpstr> 마무리… 프로젝트 소감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‘준’데렐라의      비닐 우산 </dc:title>
  <dc:creator>user</dc:creator>
  <cp:lastModifiedBy>박 형근</cp:lastModifiedBy>
  <cp:revision>45</cp:revision>
  <dcterms:created xsi:type="dcterms:W3CDTF">2022-09-19T04:03:37Z</dcterms:created>
  <dcterms:modified xsi:type="dcterms:W3CDTF">2022-11-16T15:26:53Z</dcterms:modified>
</cp:coreProperties>
</file>

<file path=docProps/thumbnail.jpeg>
</file>